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</p:sldIdLst>
  <p:sldSz cy="5143500" cx="9144000"/>
  <p:notesSz cx="6858000" cy="9144000"/>
  <p:embeddedFontLst>
    <p:embeddedFont>
      <p:font typeface="Archivo Narrow"/>
      <p:regular r:id="rId37"/>
      <p:bold r:id="rId38"/>
      <p:italic r:id="rId39"/>
      <p:boldItalic r:id="rId40"/>
    </p:embeddedFont>
    <p:embeddedFont>
      <p:font typeface="Montserrat"/>
      <p:regular r:id="rId41"/>
      <p:bold r:id="rId42"/>
      <p:italic r:id="rId43"/>
      <p:boldItalic r:id="rId44"/>
    </p:embeddedFont>
    <p:embeddedFont>
      <p:font typeface="Archivo Medium"/>
      <p:regular r:id="rId45"/>
      <p:bold r:id="rId46"/>
      <p:italic r:id="rId47"/>
      <p:boldItalic r:id="rId48"/>
    </p:embeddedFont>
    <p:embeddedFont>
      <p:font typeface="Archivo Thin"/>
      <p:regular r:id="rId49"/>
      <p:bold r:id="rId50"/>
      <p:italic r:id="rId51"/>
      <p:boldItalic r:id="rId52"/>
    </p:embeddedFont>
    <p:embeddedFont>
      <p:font typeface="Archivo"/>
      <p:regular r:id="rId53"/>
      <p:bold r:id="rId54"/>
      <p:italic r:id="rId55"/>
      <p:boldItalic r:id="rId56"/>
    </p:embeddedFont>
    <p:embeddedFont>
      <p:font typeface="Archivo Black"/>
      <p:regular r:id="rId5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GoogleSlidesCustomDataVersion2">
      <go:slidesCustomData xmlns:go="http://customooxmlschemas.google.com/" r:id="rId58" roundtripDataSignature="AMtx7miL3Lck9ZJ+V76HcQ3ZQ/eimN9I0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ArchivoNarrow-boldItalic.fntdata"/><Relationship Id="rId42" Type="http://schemas.openxmlformats.org/officeDocument/2006/relationships/font" Target="fonts/Montserrat-bold.fntdata"/><Relationship Id="rId41" Type="http://schemas.openxmlformats.org/officeDocument/2006/relationships/font" Target="fonts/Montserrat-regular.fntdata"/><Relationship Id="rId44" Type="http://schemas.openxmlformats.org/officeDocument/2006/relationships/font" Target="fonts/Montserrat-boldItalic.fntdata"/><Relationship Id="rId43" Type="http://schemas.openxmlformats.org/officeDocument/2006/relationships/font" Target="fonts/Montserrat-italic.fntdata"/><Relationship Id="rId46" Type="http://schemas.openxmlformats.org/officeDocument/2006/relationships/font" Target="fonts/ArchivoMedium-bold.fntdata"/><Relationship Id="rId45" Type="http://schemas.openxmlformats.org/officeDocument/2006/relationships/font" Target="fonts/ArchivoMedium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ArchivoMedium-boldItalic.fntdata"/><Relationship Id="rId47" Type="http://schemas.openxmlformats.org/officeDocument/2006/relationships/font" Target="fonts/ArchivoMedium-italic.fntdata"/><Relationship Id="rId49" Type="http://schemas.openxmlformats.org/officeDocument/2006/relationships/font" Target="fonts/ArchivoThin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font" Target="fonts/ArchivoNarrow-regular.fntdata"/><Relationship Id="rId36" Type="http://schemas.openxmlformats.org/officeDocument/2006/relationships/slide" Target="slides/slide31.xml"/><Relationship Id="rId39" Type="http://schemas.openxmlformats.org/officeDocument/2006/relationships/font" Target="fonts/ArchivoNarrow-italic.fntdata"/><Relationship Id="rId38" Type="http://schemas.openxmlformats.org/officeDocument/2006/relationships/font" Target="fonts/ArchivoNarrow-bold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ArchivoThin-italic.fntdata"/><Relationship Id="rId50" Type="http://schemas.openxmlformats.org/officeDocument/2006/relationships/font" Target="fonts/ArchivoThin-bold.fntdata"/><Relationship Id="rId53" Type="http://schemas.openxmlformats.org/officeDocument/2006/relationships/font" Target="fonts/Archivo-regular.fntdata"/><Relationship Id="rId52" Type="http://schemas.openxmlformats.org/officeDocument/2006/relationships/font" Target="fonts/ArchivoThin-boldItalic.fntdata"/><Relationship Id="rId11" Type="http://schemas.openxmlformats.org/officeDocument/2006/relationships/slide" Target="slides/slide6.xml"/><Relationship Id="rId55" Type="http://schemas.openxmlformats.org/officeDocument/2006/relationships/font" Target="fonts/Archivo-italic.fntdata"/><Relationship Id="rId10" Type="http://schemas.openxmlformats.org/officeDocument/2006/relationships/slide" Target="slides/slide5.xml"/><Relationship Id="rId54" Type="http://schemas.openxmlformats.org/officeDocument/2006/relationships/font" Target="fonts/Archivo-bold.fntdata"/><Relationship Id="rId13" Type="http://schemas.openxmlformats.org/officeDocument/2006/relationships/slide" Target="slides/slide8.xml"/><Relationship Id="rId57" Type="http://schemas.openxmlformats.org/officeDocument/2006/relationships/font" Target="fonts/ArchivoBlack-regular.fntdata"/><Relationship Id="rId12" Type="http://schemas.openxmlformats.org/officeDocument/2006/relationships/slide" Target="slides/slide7.xml"/><Relationship Id="rId56" Type="http://schemas.openxmlformats.org/officeDocument/2006/relationships/font" Target="fonts/Archivo-bold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58" Type="http://customschemas.google.com/relationships/presentationmetadata" Target="meta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" name="Google Shape;5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20776cbd67_0_185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g220776cbd67_0_185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g220776cbd67_0_185:notes"/>
          <p:cNvSpPr/>
          <p:nvPr>
            <p:ph idx="3" type="sldImg"/>
          </p:nvPr>
        </p:nvSpPr>
        <p:spPr>
          <a:xfrm>
            <a:off x="2857500" y="512763"/>
            <a:ext cx="3429000" cy="2567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7" name="Google Shape;187;g220776cbd67_0_185:notes"/>
          <p:cNvSpPr txBox="1"/>
          <p:nvPr>
            <p:ph idx="1" type="body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/>
              <a:t>Hoja genérica</a:t>
            </a:r>
            <a:endParaRPr/>
          </a:p>
        </p:txBody>
      </p:sp>
      <p:sp>
        <p:nvSpPr>
          <p:cNvPr id="188" name="Google Shape;188;g220776cbd67_0_185:notes"/>
          <p:cNvSpPr txBox="1"/>
          <p:nvPr>
            <p:ph idx="11" type="ftr"/>
          </p:nvPr>
        </p:nvSpPr>
        <p:spPr>
          <a:xfrm>
            <a:off x="0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g220776cbd67_0_185:notes"/>
          <p:cNvSpPr txBox="1"/>
          <p:nvPr>
            <p:ph idx="12" type="sldNum"/>
          </p:nvPr>
        </p:nvSpPr>
        <p:spPr>
          <a:xfrm>
            <a:off x="5180013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9" name="Google Shape;199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/>
              <a:t>Se puede utilizar para títulos o resaltar conceptos.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2068e88a2f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6" name="Google Shape;206;g22068e88a2f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/>
              <a:t>Se puede utilizar para títulos o resaltar conceptos.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22082d036f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4" name="Google Shape;214;g22082d036f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/>
              <a:t>Se puede utilizar para títulos o resaltar conceptos.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2082d036f9_0_146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g22082d036f9_0_146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g22082d036f9_0_146:notes"/>
          <p:cNvSpPr/>
          <p:nvPr>
            <p:ph idx="3" type="sldImg"/>
          </p:nvPr>
        </p:nvSpPr>
        <p:spPr>
          <a:xfrm>
            <a:off x="2857500" y="512763"/>
            <a:ext cx="3429000" cy="2567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3" name="Google Shape;223;g22082d036f9_0_146:notes"/>
          <p:cNvSpPr txBox="1"/>
          <p:nvPr>
            <p:ph idx="1" type="body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/>
              <a:t>Hoja genérica</a:t>
            </a:r>
            <a:endParaRPr/>
          </a:p>
        </p:txBody>
      </p:sp>
      <p:sp>
        <p:nvSpPr>
          <p:cNvPr id="224" name="Google Shape;224;g22082d036f9_0_146:notes"/>
          <p:cNvSpPr txBox="1"/>
          <p:nvPr>
            <p:ph idx="11" type="ftr"/>
          </p:nvPr>
        </p:nvSpPr>
        <p:spPr>
          <a:xfrm>
            <a:off x="0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g22082d036f9_0_146:notes"/>
          <p:cNvSpPr txBox="1"/>
          <p:nvPr>
            <p:ph idx="12" type="sldNum"/>
          </p:nvPr>
        </p:nvSpPr>
        <p:spPr>
          <a:xfrm>
            <a:off x="5180013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22082d036f9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5" name="Google Shape;235;g22082d036f9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/>
              <a:t>Hoja genérica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22082d036f9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6" name="Google Shape;246;g22082d036f9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/>
              <a:t>Hoja genérica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22082d036f9_0_1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7" name="Google Shape;257;g22082d036f9_0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/>
              <a:t>Hoja genérica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2082d036f9_0_35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g22082d036f9_0_35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g22082d036f9_0_35:notes"/>
          <p:cNvSpPr/>
          <p:nvPr>
            <p:ph idx="3" type="sldImg"/>
          </p:nvPr>
        </p:nvSpPr>
        <p:spPr>
          <a:xfrm>
            <a:off x="2857500" y="512763"/>
            <a:ext cx="3429000" cy="2567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4" name="Google Shape;284;g22082d036f9_0_35:notes"/>
          <p:cNvSpPr txBox="1"/>
          <p:nvPr>
            <p:ph idx="1" type="body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/>
              <a:t>Hoja genérica</a:t>
            </a:r>
            <a:endParaRPr/>
          </a:p>
        </p:txBody>
      </p:sp>
      <p:sp>
        <p:nvSpPr>
          <p:cNvPr id="285" name="Google Shape;285;g22082d036f9_0_35:notes"/>
          <p:cNvSpPr txBox="1"/>
          <p:nvPr>
            <p:ph idx="11" type="ftr"/>
          </p:nvPr>
        </p:nvSpPr>
        <p:spPr>
          <a:xfrm>
            <a:off x="0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g22082d036f9_0_35:notes"/>
          <p:cNvSpPr txBox="1"/>
          <p:nvPr>
            <p:ph idx="12" type="sldNum"/>
          </p:nvPr>
        </p:nvSpPr>
        <p:spPr>
          <a:xfrm>
            <a:off x="5180013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22068e88a2f_0_2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6" name="Google Shape;296;g22068e88a2f_0_2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/>
              <a:t>Hoja genérica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2f22587397b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" name="Google Shape;59;g2f22587397b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/>
              <a:t>Hoja genérica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22082d036f9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5" name="Google Shape;315;g22082d036f9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/>
              <a:t>Hoja genérica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22082d036f9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3" name="Google Shape;333;g22082d036f9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/>
              <a:t>Hoja genérica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22082d036f9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6" name="Google Shape;346;g22082d036f9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/>
              <a:t>Hoja genérica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22082d036f9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9" name="Google Shape;359;g22082d036f9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/>
              <a:t>Hoja genérica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22082d036f9_0_223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2" name="Google Shape;372;g22082d036f9_0_223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3" name="Google Shape;373;g22082d036f9_0_223:notes"/>
          <p:cNvSpPr/>
          <p:nvPr>
            <p:ph idx="3" type="sldImg"/>
          </p:nvPr>
        </p:nvSpPr>
        <p:spPr>
          <a:xfrm>
            <a:off x="2857500" y="512763"/>
            <a:ext cx="3429000" cy="2567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4" name="Google Shape;374;g22082d036f9_0_223:notes"/>
          <p:cNvSpPr txBox="1"/>
          <p:nvPr>
            <p:ph idx="1" type="body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/>
              <a:t>Hoja genérica</a:t>
            </a:r>
            <a:endParaRPr/>
          </a:p>
        </p:txBody>
      </p:sp>
      <p:sp>
        <p:nvSpPr>
          <p:cNvPr id="375" name="Google Shape;375;g22082d036f9_0_223:notes"/>
          <p:cNvSpPr txBox="1"/>
          <p:nvPr>
            <p:ph idx="11" type="ftr"/>
          </p:nvPr>
        </p:nvSpPr>
        <p:spPr>
          <a:xfrm>
            <a:off x="0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6" name="Google Shape;376;g22082d036f9_0_223:notes"/>
          <p:cNvSpPr txBox="1"/>
          <p:nvPr>
            <p:ph idx="12" type="sldNum"/>
          </p:nvPr>
        </p:nvSpPr>
        <p:spPr>
          <a:xfrm>
            <a:off x="5180013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6" name="Google Shape;386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/>
              <a:t>Hoja genérica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22068e88a2f_0_2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3" name="Google Shape;393;g22068e88a2f_0_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/>
              <a:t>Se puede utilizar para títulos o resaltar conceptos.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22082d036f9_0_2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0" name="Google Shape;400;g22082d036f9_0_2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/>
              <a:t>Hoja genérica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22082d036f9_0_2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0" name="Google Shape;420;g22082d036f9_0_2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/>
              <a:t>Hoja genérica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2f22587397b_2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0" name="Google Shape;440;g2f22587397b_2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/>
              <a:t>Hoja genérica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f22587397b_2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" name="Google Shape;67;g2f22587397b_2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22082d036f9_0_399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6" name="Google Shape;446;g22082d036f9_0_399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7" name="Google Shape;447;g22082d036f9_0_399:notes"/>
          <p:cNvSpPr/>
          <p:nvPr>
            <p:ph idx="3" type="sldImg"/>
          </p:nvPr>
        </p:nvSpPr>
        <p:spPr>
          <a:xfrm>
            <a:off x="2857500" y="512763"/>
            <a:ext cx="3429000" cy="2567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8" name="Google Shape;448;g22082d036f9_0_399:notes"/>
          <p:cNvSpPr txBox="1"/>
          <p:nvPr>
            <p:ph idx="1" type="body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/>
              <a:t>Este formato es para presentar los ejercicios de TODAS LAS CLASES</a:t>
            </a:r>
            <a:endParaRPr/>
          </a:p>
        </p:txBody>
      </p:sp>
      <p:sp>
        <p:nvSpPr>
          <p:cNvPr id="449" name="Google Shape;449;g22082d036f9_0_399:notes"/>
          <p:cNvSpPr txBox="1"/>
          <p:nvPr>
            <p:ph idx="11" type="ftr"/>
          </p:nvPr>
        </p:nvSpPr>
        <p:spPr>
          <a:xfrm>
            <a:off x="0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0" name="Google Shape;450;g22082d036f9_0_399:notes"/>
          <p:cNvSpPr txBox="1"/>
          <p:nvPr>
            <p:ph idx="12" type="sldNum"/>
          </p:nvPr>
        </p:nvSpPr>
        <p:spPr>
          <a:xfrm>
            <a:off x="5180013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22082d036f9_0_4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7" name="Google Shape;477;g22082d036f9_0_4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/>
              <a:t>Deberá estar ubicada cuando sea necesario realizar un cuestionario en campus</a:t>
            </a:r>
            <a:br>
              <a:rPr lang="es"/>
            </a:br>
            <a:r>
              <a:rPr lang="es"/>
              <a:t>Clases 2, 4, 6, 8, 10 ,12,14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208297251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3" name="Google Shape;83;g2208297251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/>
              <a:t>Hoja genérica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20776cbd67_0_6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g220776cbd67_0_6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g220776cbd67_0_6:notes"/>
          <p:cNvSpPr/>
          <p:nvPr>
            <p:ph idx="3" type="sldImg"/>
          </p:nvPr>
        </p:nvSpPr>
        <p:spPr>
          <a:xfrm>
            <a:off x="2857500" y="512763"/>
            <a:ext cx="3429000" cy="2567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5" name="Google Shape;95;g220776cbd67_0_6:notes"/>
          <p:cNvSpPr txBox="1"/>
          <p:nvPr>
            <p:ph idx="1" type="body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/>
              <a:t>Hoja genérica</a:t>
            </a:r>
            <a:endParaRPr/>
          </a:p>
        </p:txBody>
      </p:sp>
      <p:sp>
        <p:nvSpPr>
          <p:cNvPr id="96" name="Google Shape;96;g220776cbd67_0_6:notes"/>
          <p:cNvSpPr txBox="1"/>
          <p:nvPr>
            <p:ph idx="11" type="ftr"/>
          </p:nvPr>
        </p:nvSpPr>
        <p:spPr>
          <a:xfrm>
            <a:off x="0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g220776cbd67_0_6:notes"/>
          <p:cNvSpPr txBox="1"/>
          <p:nvPr>
            <p:ph idx="12" type="sldNum"/>
          </p:nvPr>
        </p:nvSpPr>
        <p:spPr>
          <a:xfrm>
            <a:off x="5180013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20776cbd67_0_29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g220776cbd67_0_29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g220776cbd67_0_29:notes"/>
          <p:cNvSpPr/>
          <p:nvPr>
            <p:ph idx="3" type="sldImg"/>
          </p:nvPr>
        </p:nvSpPr>
        <p:spPr>
          <a:xfrm>
            <a:off x="2857500" y="512763"/>
            <a:ext cx="3429000" cy="2567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9" name="Google Shape;109;g220776cbd67_0_29:notes"/>
          <p:cNvSpPr txBox="1"/>
          <p:nvPr>
            <p:ph idx="1" type="body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/>
              <a:t>De esta forma se deben presentar los ejercicios en cada clase </a:t>
            </a:r>
            <a:endParaRPr/>
          </a:p>
        </p:txBody>
      </p:sp>
      <p:sp>
        <p:nvSpPr>
          <p:cNvPr id="110" name="Google Shape;110;g220776cbd67_0_29:notes"/>
          <p:cNvSpPr txBox="1"/>
          <p:nvPr>
            <p:ph idx="11" type="ftr"/>
          </p:nvPr>
        </p:nvSpPr>
        <p:spPr>
          <a:xfrm>
            <a:off x="0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g220776cbd67_0_29:notes"/>
          <p:cNvSpPr txBox="1"/>
          <p:nvPr>
            <p:ph idx="12" type="sldNum"/>
          </p:nvPr>
        </p:nvSpPr>
        <p:spPr>
          <a:xfrm>
            <a:off x="5180013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20776cbd67_0_109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g220776cbd67_0_109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g220776cbd67_0_109:notes"/>
          <p:cNvSpPr/>
          <p:nvPr>
            <p:ph idx="3" type="sldImg"/>
          </p:nvPr>
        </p:nvSpPr>
        <p:spPr>
          <a:xfrm>
            <a:off x="2857500" y="512763"/>
            <a:ext cx="3429000" cy="2567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0" name="Google Shape;130;g220776cbd67_0_109:notes"/>
          <p:cNvSpPr txBox="1"/>
          <p:nvPr>
            <p:ph idx="1" type="body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/>
              <a:t>De esta forma se deben presentar los ejercicios en cada clase </a:t>
            </a:r>
            <a:endParaRPr/>
          </a:p>
        </p:txBody>
      </p:sp>
      <p:sp>
        <p:nvSpPr>
          <p:cNvPr id="131" name="Google Shape;131;g220776cbd67_0_109:notes"/>
          <p:cNvSpPr txBox="1"/>
          <p:nvPr>
            <p:ph idx="11" type="ftr"/>
          </p:nvPr>
        </p:nvSpPr>
        <p:spPr>
          <a:xfrm>
            <a:off x="0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g220776cbd67_0_109:notes"/>
          <p:cNvSpPr txBox="1"/>
          <p:nvPr>
            <p:ph idx="12" type="sldNum"/>
          </p:nvPr>
        </p:nvSpPr>
        <p:spPr>
          <a:xfrm>
            <a:off x="5180013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20776cbd67_0_132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g220776cbd67_0_132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g220776cbd67_0_132:notes"/>
          <p:cNvSpPr/>
          <p:nvPr>
            <p:ph idx="3" type="sldImg"/>
          </p:nvPr>
        </p:nvSpPr>
        <p:spPr>
          <a:xfrm>
            <a:off x="2857500" y="512763"/>
            <a:ext cx="3429000" cy="2567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7" name="Google Shape;147;g220776cbd67_0_132:notes"/>
          <p:cNvSpPr txBox="1"/>
          <p:nvPr>
            <p:ph idx="1" type="body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/>
              <a:t>De esta forma se deben presentar los ejercicios en cada clase </a:t>
            </a:r>
            <a:endParaRPr/>
          </a:p>
        </p:txBody>
      </p:sp>
      <p:sp>
        <p:nvSpPr>
          <p:cNvPr id="148" name="Google Shape;148;g220776cbd67_0_132:notes"/>
          <p:cNvSpPr txBox="1"/>
          <p:nvPr>
            <p:ph idx="11" type="ftr"/>
          </p:nvPr>
        </p:nvSpPr>
        <p:spPr>
          <a:xfrm>
            <a:off x="0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g220776cbd67_0_132:notes"/>
          <p:cNvSpPr txBox="1"/>
          <p:nvPr>
            <p:ph idx="12" type="sldNum"/>
          </p:nvPr>
        </p:nvSpPr>
        <p:spPr>
          <a:xfrm>
            <a:off x="5180013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20776cbd67_0_155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g220776cbd67_0_155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g220776cbd67_0_155:notes"/>
          <p:cNvSpPr/>
          <p:nvPr>
            <p:ph idx="3" type="sldImg"/>
          </p:nvPr>
        </p:nvSpPr>
        <p:spPr>
          <a:xfrm>
            <a:off x="2857500" y="512763"/>
            <a:ext cx="3429000" cy="2567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9" name="Google Shape;169;g220776cbd67_0_155:notes"/>
          <p:cNvSpPr txBox="1"/>
          <p:nvPr>
            <p:ph idx="1" type="body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/>
              <a:t>De esta forma se deben presentar los ejercicios en cada clase </a:t>
            </a:r>
            <a:endParaRPr/>
          </a:p>
        </p:txBody>
      </p:sp>
      <p:sp>
        <p:nvSpPr>
          <p:cNvPr id="170" name="Google Shape;170;g220776cbd67_0_155:notes"/>
          <p:cNvSpPr txBox="1"/>
          <p:nvPr>
            <p:ph idx="11" type="ftr"/>
          </p:nvPr>
        </p:nvSpPr>
        <p:spPr>
          <a:xfrm>
            <a:off x="0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g220776cbd67_0_155:notes"/>
          <p:cNvSpPr txBox="1"/>
          <p:nvPr>
            <p:ph idx="12" type="sldNum"/>
          </p:nvPr>
        </p:nvSpPr>
        <p:spPr>
          <a:xfrm>
            <a:off x="5180013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3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5" name="Google Shape;45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8" name="Google Shape;48;p1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9" name="Google Shape;49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" name="Google Shape;15;p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" name="Google Shape;16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1" name="Google Shape;2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" name="Google Shape;24;p8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8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9" name="Google Shape;29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0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" name="Google Shape;32;p1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1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6" name="Google Shape;36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12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0" name="Google Shape;40;p12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1" name="Google Shape;41;p12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2" name="Google Shape;4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jpg"/><Relationship Id="rId4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8.jpg"/><Relationship Id="rId4" Type="http://schemas.openxmlformats.org/officeDocument/2006/relationships/image" Target="../media/image2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8.jpg"/><Relationship Id="rId4" Type="http://schemas.openxmlformats.org/officeDocument/2006/relationships/image" Target="../media/image16.png"/><Relationship Id="rId5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8.jpg"/><Relationship Id="rId4" Type="http://schemas.openxmlformats.org/officeDocument/2006/relationships/image" Target="../media/image3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jpg"/><Relationship Id="rId4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jpg"/><Relationship Id="rId4" Type="http://schemas.openxmlformats.org/officeDocument/2006/relationships/image" Target="../media/image13.png"/><Relationship Id="rId5" Type="http://schemas.openxmlformats.org/officeDocument/2006/relationships/image" Target="../media/image2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jpg"/><Relationship Id="rId4" Type="http://schemas.openxmlformats.org/officeDocument/2006/relationships/image" Target="../media/image1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.jpg"/><Relationship Id="rId4" Type="http://schemas.openxmlformats.org/officeDocument/2006/relationships/image" Target="../media/image1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.jpg"/><Relationship Id="rId4" Type="http://schemas.openxmlformats.org/officeDocument/2006/relationships/image" Target="../media/image1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8.jpg"/><Relationship Id="rId4" Type="http://schemas.openxmlformats.org/officeDocument/2006/relationships/image" Target="../media/image1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jpg"/><Relationship Id="rId4" Type="http://schemas.openxmlformats.org/officeDocument/2006/relationships/image" Target="../media/image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8.jpg"/><Relationship Id="rId4" Type="http://schemas.openxmlformats.org/officeDocument/2006/relationships/image" Target="../media/image13.png"/><Relationship Id="rId5" Type="http://schemas.openxmlformats.org/officeDocument/2006/relationships/image" Target="../media/image3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8.jpg"/><Relationship Id="rId4" Type="http://schemas.openxmlformats.org/officeDocument/2006/relationships/image" Target="../media/image13.png"/><Relationship Id="rId5" Type="http://schemas.openxmlformats.org/officeDocument/2006/relationships/image" Target="../media/image3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8.jpg"/><Relationship Id="rId4" Type="http://schemas.openxmlformats.org/officeDocument/2006/relationships/image" Target="../media/image13.png"/><Relationship Id="rId5" Type="http://schemas.openxmlformats.org/officeDocument/2006/relationships/image" Target="../media/image2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8.jpg"/><Relationship Id="rId4" Type="http://schemas.openxmlformats.org/officeDocument/2006/relationships/image" Target="../media/image13.png"/><Relationship Id="rId5" Type="http://schemas.openxmlformats.org/officeDocument/2006/relationships/image" Target="../media/image3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.jpg"/><Relationship Id="rId4" Type="http://schemas.openxmlformats.org/officeDocument/2006/relationships/image" Target="../media/image1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8.jpg"/><Relationship Id="rId4" Type="http://schemas.openxmlformats.org/officeDocument/2006/relationships/image" Target="../media/image3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8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8.jpg"/><Relationship Id="rId4" Type="http://schemas.openxmlformats.org/officeDocument/2006/relationships/image" Target="../media/image1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8.jpg"/><Relationship Id="rId4" Type="http://schemas.openxmlformats.org/officeDocument/2006/relationships/image" Target="../media/image1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8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9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.jpg"/><Relationship Id="rId4" Type="http://schemas.openxmlformats.org/officeDocument/2006/relationships/image" Target="../media/image20.png"/><Relationship Id="rId5" Type="http://schemas.openxmlformats.org/officeDocument/2006/relationships/image" Target="../media/image2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8.jpg"/><Relationship Id="rId4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jpg"/><Relationship Id="rId4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jpg"/><Relationship Id="rId4" Type="http://schemas.openxmlformats.org/officeDocument/2006/relationships/image" Target="../media/image2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www.python.org/" TargetMode="External"/><Relationship Id="rId4" Type="http://schemas.openxmlformats.org/officeDocument/2006/relationships/image" Target="../media/image14.png"/><Relationship Id="rId5" Type="http://schemas.openxmlformats.org/officeDocument/2006/relationships/image" Target="../media/image9.png"/><Relationship Id="rId6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jpg"/><Relationship Id="rId4" Type="http://schemas.openxmlformats.org/officeDocument/2006/relationships/image" Target="../media/image17.png"/><Relationship Id="rId5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jpg"/><Relationship Id="rId4" Type="http://schemas.openxmlformats.org/officeDocument/2006/relationships/image" Target="../media/image7.png"/><Relationship Id="rId5" Type="http://schemas.openxmlformats.org/officeDocument/2006/relationships/hyperlink" Target="https://code.visualstudio.com/" TargetMode="External"/><Relationship Id="rId6" Type="http://schemas.openxmlformats.org/officeDocument/2006/relationships/hyperlink" Target="https://code.visualstudio.com/" TargetMode="External"/><Relationship Id="rId7" Type="http://schemas.openxmlformats.org/officeDocument/2006/relationships/image" Target="../media/image9.png"/><Relationship Id="rId8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jpg"/><Relationship Id="rId4" Type="http://schemas.openxmlformats.org/officeDocument/2006/relationships/image" Target="../media/image10.png"/><Relationship Id="rId5" Type="http://schemas.openxmlformats.org/officeDocument/2006/relationships/image" Target="../media/image18.png"/><Relationship Id="rId6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"/>
          <p:cNvSpPr txBox="1"/>
          <p:nvPr/>
        </p:nvSpPr>
        <p:spPr>
          <a:xfrm>
            <a:off x="881975" y="1829050"/>
            <a:ext cx="7092600" cy="11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rial"/>
              <a:buNone/>
            </a:pPr>
            <a:r>
              <a:rPr b="1" lang="es" sz="48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rPr>
              <a:t>Iniciación con Python</a:t>
            </a:r>
            <a:endParaRPr b="1" sz="4800">
              <a:solidFill>
                <a:schemeClr val="lt1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t/>
            </a:r>
            <a:endParaRPr b="1" sz="7000">
              <a:solidFill>
                <a:schemeClr val="lt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55" name="Google Shape;55;p1"/>
          <p:cNvSpPr txBox="1"/>
          <p:nvPr/>
        </p:nvSpPr>
        <p:spPr>
          <a:xfrm>
            <a:off x="2434650" y="3118275"/>
            <a:ext cx="42747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" sz="1800" u="none" cap="none" strike="noStrike">
                <a:solidFill>
                  <a:schemeClr val="lt1"/>
                </a:solidFill>
                <a:latin typeface="Archivo Medium"/>
                <a:ea typeface="Archivo Medium"/>
                <a:cs typeface="Archivo Medium"/>
                <a:sym typeface="Archivo Medium"/>
              </a:rPr>
              <a:t>Clase 02 - “</a:t>
            </a:r>
            <a:r>
              <a:rPr lang="es" sz="1800">
                <a:solidFill>
                  <a:schemeClr val="lt1"/>
                </a:solidFill>
                <a:latin typeface="Archivo Medium"/>
                <a:ea typeface="Archivo Medium"/>
                <a:cs typeface="Archivo Medium"/>
                <a:sym typeface="Archivo Medium"/>
              </a:rPr>
              <a:t>Hola mundo</a:t>
            </a:r>
            <a:r>
              <a:rPr b="0" i="0" lang="es" sz="1800" u="none" cap="none" strike="noStrike">
                <a:solidFill>
                  <a:schemeClr val="lt1"/>
                </a:solidFill>
                <a:latin typeface="Archivo Medium"/>
                <a:ea typeface="Archivo Medium"/>
                <a:cs typeface="Archivo Medium"/>
                <a:sym typeface="Archivo Medium"/>
              </a:rPr>
              <a:t>”</a:t>
            </a:r>
            <a:endParaRPr b="0" i="0" sz="1800" u="none" cap="none" strike="noStrike">
              <a:solidFill>
                <a:schemeClr val="lt1"/>
              </a:solidFill>
              <a:latin typeface="Archivo Medium"/>
              <a:ea typeface="Archivo Medium"/>
              <a:cs typeface="Archivo Medium"/>
              <a:sym typeface="Archivo Medium"/>
            </a:endParaRPr>
          </a:p>
        </p:txBody>
      </p:sp>
      <p:sp>
        <p:nvSpPr>
          <p:cNvPr id="56" name="Google Shape;56;p1"/>
          <p:cNvSpPr txBox="1"/>
          <p:nvPr/>
        </p:nvSpPr>
        <p:spPr>
          <a:xfrm>
            <a:off x="10454750" y="1472825"/>
            <a:ext cx="4913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20776cbd67_0_185"/>
          <p:cNvSpPr/>
          <p:nvPr/>
        </p:nvSpPr>
        <p:spPr>
          <a:xfrm>
            <a:off x="0" y="0"/>
            <a:ext cx="9144000" cy="51435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192" name="Google Shape;192;g220776cbd67_0_185"/>
          <p:cNvGrpSpPr/>
          <p:nvPr/>
        </p:nvGrpSpPr>
        <p:grpSpPr>
          <a:xfrm>
            <a:off x="2081431" y="1904098"/>
            <a:ext cx="995192" cy="1109627"/>
            <a:chOff x="0" y="-9525"/>
            <a:chExt cx="354123" cy="394843"/>
          </a:xfrm>
        </p:grpSpPr>
        <p:sp>
          <p:nvSpPr>
            <p:cNvPr id="193" name="Google Shape;193;g220776cbd67_0_185"/>
            <p:cNvSpPr/>
            <p:nvPr/>
          </p:nvSpPr>
          <p:spPr>
            <a:xfrm>
              <a:off x="0" y="0"/>
              <a:ext cx="354123" cy="385318"/>
            </a:xfrm>
            <a:custGeom>
              <a:rect b="b" l="l" r="r" t="t"/>
              <a:pathLst>
                <a:path extrusionOk="0" h="385318" w="354123">
                  <a:moveTo>
                    <a:pt x="0" y="0"/>
                  </a:moveTo>
                  <a:lnTo>
                    <a:pt x="354123" y="0"/>
                  </a:lnTo>
                  <a:lnTo>
                    <a:pt x="354123" y="385318"/>
                  </a:lnTo>
                  <a:lnTo>
                    <a:pt x="0" y="385318"/>
                  </a:lnTo>
                  <a:close/>
                </a:path>
              </a:pathLst>
            </a:custGeom>
            <a:solidFill>
              <a:srgbClr val="D2A6F4"/>
            </a:solidFill>
            <a:ln>
              <a:noFill/>
            </a:ln>
          </p:spPr>
        </p:sp>
        <p:sp>
          <p:nvSpPr>
            <p:cNvPr id="194" name="Google Shape;194;g220776cbd67_0_185"/>
            <p:cNvSpPr txBox="1"/>
            <p:nvPr/>
          </p:nvSpPr>
          <p:spPr>
            <a:xfrm>
              <a:off x="0" y="-9525"/>
              <a:ext cx="354000" cy="39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5994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5" name="Google Shape;195;g220776cbd67_0_185"/>
          <p:cNvSpPr txBox="1"/>
          <p:nvPr/>
        </p:nvSpPr>
        <p:spPr>
          <a:xfrm>
            <a:off x="3216874" y="2073750"/>
            <a:ext cx="67899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999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</a:pPr>
            <a:r>
              <a:rPr b="1" lang="es" sz="5200">
                <a:solidFill>
                  <a:srgbClr val="434343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¡Hola, Mundo!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6" name="Google Shape;196;g220776cbd67_0_1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06330" y="2101251"/>
            <a:ext cx="745400" cy="74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"/>
          <p:cNvSpPr txBox="1"/>
          <p:nvPr/>
        </p:nvSpPr>
        <p:spPr>
          <a:xfrm>
            <a:off x="5025375" y="1412675"/>
            <a:ext cx="3745800" cy="29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Escribir un programa que </a:t>
            </a:r>
            <a:r>
              <a:rPr lang="es">
                <a:solidFill>
                  <a:schemeClr val="dk1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muestre</a:t>
            </a:r>
            <a:r>
              <a:rPr lang="es">
                <a:solidFill>
                  <a:schemeClr val="dk1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 el texto "</a:t>
            </a:r>
            <a:r>
              <a:rPr b="1" lang="es">
                <a:solidFill>
                  <a:schemeClr val="dk1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Hola Mundo</a:t>
            </a:r>
            <a:r>
              <a:rPr lang="es">
                <a:solidFill>
                  <a:schemeClr val="dk1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" es una tradición en la programación y se trata de uno de los programas más simples que pueden escribir en cualquier lenguaje de programación.</a:t>
            </a:r>
            <a:endParaRPr>
              <a:solidFill>
                <a:schemeClr val="dk1"/>
              </a:solidFill>
              <a:latin typeface="Archivo Narrow"/>
              <a:ea typeface="Archivo Narrow"/>
              <a:cs typeface="Archivo Narrow"/>
              <a:sym typeface="Archivo Narrow"/>
            </a:endParaRPr>
          </a:p>
          <a:p>
            <a:pPr indent="0" lvl="0" marL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Comenzaremos a aprender un Python respetando esta </a:t>
            </a:r>
            <a:r>
              <a:rPr lang="es">
                <a:solidFill>
                  <a:schemeClr val="dk1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tradición</a:t>
            </a:r>
            <a:r>
              <a:rPr lang="es">
                <a:solidFill>
                  <a:schemeClr val="dk1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: escribiremos nuestro propio programa capaz de imprimir o mostrar en la pantalla el mensaje "Hola Mundo".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2"/>
          <p:cNvSpPr txBox="1"/>
          <p:nvPr/>
        </p:nvSpPr>
        <p:spPr>
          <a:xfrm>
            <a:off x="5040975" y="720950"/>
            <a:ext cx="3714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" sz="3000">
                <a:latin typeface="Archivo Black"/>
                <a:ea typeface="Archivo Black"/>
                <a:cs typeface="Archivo Black"/>
                <a:sym typeface="Archivo Black"/>
              </a:rPr>
              <a:t>HOLA MUNDO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3" name="Google Shape;203;p2"/>
          <p:cNvPicPr preferRelativeResize="0"/>
          <p:nvPr/>
        </p:nvPicPr>
        <p:blipFill rotWithShape="1">
          <a:blip r:embed="rId4">
            <a:alphaModFix/>
          </a:blip>
          <a:srcRect b="0" l="7380" r="5791" t="0"/>
          <a:stretch/>
        </p:blipFill>
        <p:spPr>
          <a:xfrm>
            <a:off x="602825" y="720950"/>
            <a:ext cx="3793101" cy="379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2068e88a2f_0_126"/>
          <p:cNvSpPr txBox="1"/>
          <p:nvPr/>
        </p:nvSpPr>
        <p:spPr>
          <a:xfrm>
            <a:off x="5025375" y="1412675"/>
            <a:ext cx="3745800" cy="29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Primero, creamos un nuevo archivo llamado “hola.py” en el explorador de VSCode, utilizando la herramienta que vemos en la imágen de la izquierda, o el menú de opciones “Archivo”.</a:t>
            </a:r>
            <a:endParaRPr>
              <a:solidFill>
                <a:schemeClr val="dk1"/>
              </a:solidFill>
              <a:latin typeface="Archivo Narrow"/>
              <a:ea typeface="Archivo Narrow"/>
              <a:cs typeface="Archivo Narrow"/>
              <a:sym typeface="Archivo Narro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Archivo Narrow"/>
              <a:ea typeface="Archivo Narrow"/>
              <a:cs typeface="Archivo Narrow"/>
              <a:sym typeface="Archivo Narro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Archivo Narrow"/>
              <a:ea typeface="Archivo Narrow"/>
              <a:cs typeface="Archivo Narrow"/>
              <a:sym typeface="Archivo Narro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Luego, en la pestaña que aparece en el área de trabajo escribimos </a:t>
            </a:r>
            <a:r>
              <a:rPr lang="es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print(“¡Hola Mundo!”)</a:t>
            </a:r>
            <a:r>
              <a:rPr lang="es">
                <a:solidFill>
                  <a:schemeClr val="dk1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. Ten cuidado en respetar exactamente la sintaxis que se vé en la imágen.</a:t>
            </a:r>
            <a:endParaRPr>
              <a:solidFill>
                <a:schemeClr val="dk1"/>
              </a:solidFill>
              <a:latin typeface="Archivo Narrow"/>
              <a:ea typeface="Archivo Narrow"/>
              <a:cs typeface="Archivo Narrow"/>
              <a:sym typeface="Archivo Narro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g22068e88a2f_0_126"/>
          <p:cNvSpPr txBox="1"/>
          <p:nvPr/>
        </p:nvSpPr>
        <p:spPr>
          <a:xfrm>
            <a:off x="5119075" y="740150"/>
            <a:ext cx="3714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" sz="3000">
                <a:latin typeface="Archivo Black"/>
                <a:ea typeface="Archivo Black"/>
                <a:cs typeface="Archivo Black"/>
                <a:sym typeface="Archivo Black"/>
              </a:rPr>
              <a:t>HOLA MUNDO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0" name="Google Shape;210;g22068e88a2f_0_126"/>
          <p:cNvPicPr preferRelativeResize="0"/>
          <p:nvPr/>
        </p:nvPicPr>
        <p:blipFill rotWithShape="1">
          <a:blip r:embed="rId4">
            <a:alphaModFix/>
          </a:blip>
          <a:srcRect b="48008" l="736" r="28441" t="0"/>
          <a:stretch/>
        </p:blipFill>
        <p:spPr>
          <a:xfrm>
            <a:off x="609275" y="918675"/>
            <a:ext cx="4019700" cy="16702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g22068e88a2f_0_126"/>
          <p:cNvPicPr preferRelativeResize="0"/>
          <p:nvPr/>
        </p:nvPicPr>
        <p:blipFill rotWithShape="1">
          <a:blip r:embed="rId5">
            <a:alphaModFix/>
          </a:blip>
          <a:srcRect b="0" l="0" r="0" t="9156"/>
          <a:stretch/>
        </p:blipFill>
        <p:spPr>
          <a:xfrm>
            <a:off x="609275" y="2796725"/>
            <a:ext cx="4019700" cy="1584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2082d036f9_0_0"/>
          <p:cNvSpPr txBox="1"/>
          <p:nvPr/>
        </p:nvSpPr>
        <p:spPr>
          <a:xfrm>
            <a:off x="5025375" y="1412675"/>
            <a:ext cx="3745800" cy="29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El programa se ejecuta haciendo click en el ícono que aparece en la esquina superior derecha de la ventana de Visual Studio Code.</a:t>
            </a:r>
            <a:endParaRPr>
              <a:solidFill>
                <a:schemeClr val="dk1"/>
              </a:solidFill>
              <a:latin typeface="Archivo Narrow"/>
              <a:ea typeface="Archivo Narrow"/>
              <a:cs typeface="Archivo Narrow"/>
              <a:sym typeface="Archivo Narro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Vamos a ver que aparece una zona nueva en el editor: la terminal de Python. Esa terminal es la interfaz que utiliza Python para comunicarse con el usuario.</a:t>
            </a:r>
            <a:endParaRPr>
              <a:solidFill>
                <a:schemeClr val="dk1"/>
              </a:solidFill>
              <a:latin typeface="Archivo Narrow"/>
              <a:ea typeface="Archivo Narrow"/>
              <a:cs typeface="Archivo Narrow"/>
              <a:sym typeface="Archivo Narro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Como se ve en la imágen, aparece la ruta al archivo que hemos ejecutado, datos del usuario, y también la salida de nuestro programa: “¡Hola Mundo!”</a:t>
            </a:r>
            <a:endParaRPr>
              <a:solidFill>
                <a:schemeClr val="dk1"/>
              </a:solidFill>
              <a:latin typeface="Archivo Narrow"/>
              <a:ea typeface="Archivo Narrow"/>
              <a:cs typeface="Archivo Narrow"/>
              <a:sym typeface="Archivo Narro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A pesar de su sencillez, ¡este es un gran primer paso en nuestro camino a convertirnos en programadores!</a:t>
            </a:r>
            <a:endParaRPr>
              <a:solidFill>
                <a:schemeClr val="dk1"/>
              </a:solidFill>
              <a:latin typeface="Archivo Narrow"/>
              <a:ea typeface="Archivo Narrow"/>
              <a:cs typeface="Archivo Narrow"/>
              <a:sym typeface="Archivo Narrow"/>
            </a:endParaRPr>
          </a:p>
        </p:txBody>
      </p:sp>
      <p:sp>
        <p:nvSpPr>
          <p:cNvPr id="217" name="Google Shape;217;g22082d036f9_0_0"/>
          <p:cNvSpPr txBox="1"/>
          <p:nvPr/>
        </p:nvSpPr>
        <p:spPr>
          <a:xfrm>
            <a:off x="5119075" y="736525"/>
            <a:ext cx="3714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" sz="3000">
                <a:latin typeface="Archivo Black"/>
                <a:ea typeface="Archivo Black"/>
                <a:cs typeface="Archivo Black"/>
                <a:sym typeface="Archivo Black"/>
              </a:rPr>
              <a:t>HOLA MUNDO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8" name="Google Shape;218;g22082d036f9_0_0"/>
          <p:cNvPicPr preferRelativeResize="0"/>
          <p:nvPr/>
        </p:nvPicPr>
        <p:blipFill rotWithShape="1">
          <a:blip r:embed="rId4">
            <a:alphaModFix/>
          </a:blip>
          <a:srcRect b="0" l="0" r="5213" t="0"/>
          <a:stretch/>
        </p:blipFill>
        <p:spPr>
          <a:xfrm>
            <a:off x="613750" y="1028750"/>
            <a:ext cx="3958250" cy="335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22082d036f9_0_146"/>
          <p:cNvSpPr/>
          <p:nvPr/>
        </p:nvSpPr>
        <p:spPr>
          <a:xfrm>
            <a:off x="0" y="0"/>
            <a:ext cx="9144000" cy="51435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228" name="Google Shape;228;g22082d036f9_0_146"/>
          <p:cNvGrpSpPr/>
          <p:nvPr/>
        </p:nvGrpSpPr>
        <p:grpSpPr>
          <a:xfrm>
            <a:off x="2718777" y="1904098"/>
            <a:ext cx="995192" cy="1109627"/>
            <a:chOff x="0" y="-9525"/>
            <a:chExt cx="354123" cy="394843"/>
          </a:xfrm>
        </p:grpSpPr>
        <p:sp>
          <p:nvSpPr>
            <p:cNvPr id="229" name="Google Shape;229;g22082d036f9_0_146"/>
            <p:cNvSpPr/>
            <p:nvPr/>
          </p:nvSpPr>
          <p:spPr>
            <a:xfrm>
              <a:off x="0" y="0"/>
              <a:ext cx="354123" cy="385318"/>
            </a:xfrm>
            <a:custGeom>
              <a:rect b="b" l="l" r="r" t="t"/>
              <a:pathLst>
                <a:path extrusionOk="0" h="385318" w="354123">
                  <a:moveTo>
                    <a:pt x="0" y="0"/>
                  </a:moveTo>
                  <a:lnTo>
                    <a:pt x="354123" y="0"/>
                  </a:lnTo>
                  <a:lnTo>
                    <a:pt x="354123" y="385318"/>
                  </a:lnTo>
                  <a:lnTo>
                    <a:pt x="0" y="385318"/>
                  </a:lnTo>
                  <a:close/>
                </a:path>
              </a:pathLst>
            </a:custGeom>
            <a:solidFill>
              <a:srgbClr val="D2A6F4"/>
            </a:solidFill>
            <a:ln>
              <a:noFill/>
            </a:ln>
          </p:spPr>
        </p:sp>
        <p:sp>
          <p:nvSpPr>
            <p:cNvPr id="230" name="Google Shape;230;g22082d036f9_0_146"/>
            <p:cNvSpPr txBox="1"/>
            <p:nvPr/>
          </p:nvSpPr>
          <p:spPr>
            <a:xfrm>
              <a:off x="0" y="-9525"/>
              <a:ext cx="354000" cy="39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5994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1" name="Google Shape;231;g22082d036f9_0_146"/>
          <p:cNvSpPr txBox="1"/>
          <p:nvPr/>
        </p:nvSpPr>
        <p:spPr>
          <a:xfrm>
            <a:off x="3854225" y="2073750"/>
            <a:ext cx="42225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999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</a:pPr>
            <a:r>
              <a:rPr b="1" lang="es" sz="5200">
                <a:solidFill>
                  <a:srgbClr val="434343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Variables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2" name="Google Shape;232;g22082d036f9_0_1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43676" y="2101251"/>
            <a:ext cx="745400" cy="74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22082d036f9_0_159"/>
          <p:cNvSpPr txBox="1"/>
          <p:nvPr/>
        </p:nvSpPr>
        <p:spPr>
          <a:xfrm>
            <a:off x="589025" y="1446825"/>
            <a:ext cx="8182200" cy="29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En programación, una </a:t>
            </a:r>
            <a:r>
              <a:rPr b="1" lang="es">
                <a:solidFill>
                  <a:schemeClr val="dk1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variable</a:t>
            </a:r>
            <a:r>
              <a:rPr lang="es">
                <a:solidFill>
                  <a:schemeClr val="dk1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 es como una "caja" en la memoria de tu computadora donde puedes guardar datos temporales que tu programa puede usar y modificar mientras se ejecuta. Piensa en una variable como en un contenedor que tiene una etiqueta con un nombre único; esta etiqueta te permite acceder al contenido de la caja o cambiarlo.</a:t>
            </a:r>
            <a:endParaRPr>
              <a:solidFill>
                <a:schemeClr val="dk1"/>
              </a:solidFill>
              <a:latin typeface="Archivo Narrow"/>
              <a:ea typeface="Archivo Narrow"/>
              <a:cs typeface="Archivo Narrow"/>
              <a:sym typeface="Archivo Narrow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Archivo Narrow"/>
              <a:ea typeface="Archivo Narrow"/>
              <a:cs typeface="Archivo Narrow"/>
              <a:sym typeface="Archivo Narrow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Archivo Narrow"/>
              <a:ea typeface="Archivo Narrow"/>
              <a:cs typeface="Archivo Narrow"/>
              <a:sym typeface="Archivo Narrow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Archivo Narrow"/>
              <a:ea typeface="Archivo Narrow"/>
              <a:cs typeface="Archivo Narrow"/>
              <a:sym typeface="Archivo Narrow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Archivo Narrow"/>
              <a:ea typeface="Archivo Narrow"/>
              <a:cs typeface="Archivo Narrow"/>
              <a:sym typeface="Archivo Narrow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Archivo Narrow"/>
              <a:ea typeface="Archivo Narrow"/>
              <a:cs typeface="Archivo Narrow"/>
              <a:sym typeface="Archivo Narrow"/>
            </a:endParaRPr>
          </a:p>
        </p:txBody>
      </p:sp>
      <p:grpSp>
        <p:nvGrpSpPr>
          <p:cNvPr id="238" name="Google Shape;238;g22082d036f9_0_159"/>
          <p:cNvGrpSpPr/>
          <p:nvPr/>
        </p:nvGrpSpPr>
        <p:grpSpPr>
          <a:xfrm>
            <a:off x="555362" y="631437"/>
            <a:ext cx="700421" cy="692039"/>
            <a:chOff x="0" y="0"/>
            <a:chExt cx="1867789" cy="1845437"/>
          </a:xfrm>
        </p:grpSpPr>
        <p:sp>
          <p:nvSpPr>
            <p:cNvPr id="239" name="Google Shape;239;g22082d036f9_0_159"/>
            <p:cNvSpPr/>
            <p:nvPr/>
          </p:nvSpPr>
          <p:spPr>
            <a:xfrm>
              <a:off x="12700" y="12700"/>
              <a:ext cx="1842389" cy="1820037"/>
            </a:xfrm>
            <a:custGeom>
              <a:rect b="b" l="l" r="r" t="t"/>
              <a:pathLst>
                <a:path extrusionOk="0" h="1820037" w="1842389">
                  <a:moveTo>
                    <a:pt x="0" y="0"/>
                  </a:moveTo>
                  <a:lnTo>
                    <a:pt x="1842389" y="0"/>
                  </a:lnTo>
                  <a:lnTo>
                    <a:pt x="1842389" y="1820037"/>
                  </a:lnTo>
                  <a:lnTo>
                    <a:pt x="0" y="1820037"/>
                  </a:lnTo>
                  <a:close/>
                </a:path>
              </a:pathLst>
            </a:custGeom>
            <a:solidFill>
              <a:srgbClr val="FFAB40"/>
            </a:solidFill>
            <a:ln>
              <a:noFill/>
            </a:ln>
          </p:spPr>
        </p:sp>
        <p:sp>
          <p:nvSpPr>
            <p:cNvPr id="240" name="Google Shape;240;g22082d036f9_0_159"/>
            <p:cNvSpPr/>
            <p:nvPr/>
          </p:nvSpPr>
          <p:spPr>
            <a:xfrm>
              <a:off x="0" y="0"/>
              <a:ext cx="1867789" cy="1845437"/>
            </a:xfrm>
            <a:custGeom>
              <a:rect b="b" l="l" r="r" t="t"/>
              <a:pathLst>
                <a:path extrusionOk="0" h="1845437" w="1867789">
                  <a:moveTo>
                    <a:pt x="12700" y="0"/>
                  </a:moveTo>
                  <a:lnTo>
                    <a:pt x="1855089" y="0"/>
                  </a:lnTo>
                  <a:cubicBezTo>
                    <a:pt x="1862074" y="0"/>
                    <a:pt x="1867789" y="5715"/>
                    <a:pt x="1867789" y="12700"/>
                  </a:cubicBezTo>
                  <a:lnTo>
                    <a:pt x="1867789" y="1832737"/>
                  </a:lnTo>
                  <a:cubicBezTo>
                    <a:pt x="1867789" y="1839722"/>
                    <a:pt x="1862074" y="1845437"/>
                    <a:pt x="1855089" y="1845437"/>
                  </a:cubicBezTo>
                  <a:lnTo>
                    <a:pt x="12700" y="1845437"/>
                  </a:lnTo>
                  <a:cubicBezTo>
                    <a:pt x="5715" y="1845437"/>
                    <a:pt x="0" y="1839722"/>
                    <a:pt x="0" y="1832737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1832737"/>
                  </a:lnTo>
                  <a:lnTo>
                    <a:pt x="12700" y="1832737"/>
                  </a:lnTo>
                  <a:lnTo>
                    <a:pt x="12700" y="1820037"/>
                  </a:lnTo>
                  <a:lnTo>
                    <a:pt x="1855089" y="1820037"/>
                  </a:lnTo>
                  <a:lnTo>
                    <a:pt x="1855089" y="1832737"/>
                  </a:lnTo>
                  <a:lnTo>
                    <a:pt x="1842389" y="1832737"/>
                  </a:lnTo>
                  <a:lnTo>
                    <a:pt x="1842389" y="12700"/>
                  </a:lnTo>
                  <a:lnTo>
                    <a:pt x="1855089" y="12700"/>
                  </a:lnTo>
                  <a:lnTo>
                    <a:pt x="1855089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1" name="Google Shape;241;g22082d036f9_0_159"/>
          <p:cNvSpPr txBox="1"/>
          <p:nvPr/>
        </p:nvSpPr>
        <p:spPr>
          <a:xfrm>
            <a:off x="1342696" y="719975"/>
            <a:ext cx="73173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3500">
                <a:latin typeface="Archivo Black"/>
                <a:ea typeface="Archivo Black"/>
                <a:cs typeface="Archivo Black"/>
                <a:sym typeface="Archivo Black"/>
              </a:rPr>
              <a:t>Variables en Python</a:t>
            </a:r>
            <a:endParaRPr sz="3500">
              <a:latin typeface="Archivo Black"/>
              <a:ea typeface="Archivo Black"/>
              <a:cs typeface="Archivo Black"/>
              <a:sym typeface="Archivo Black"/>
            </a:endParaRPr>
          </a:p>
        </p:txBody>
      </p:sp>
      <p:pic>
        <p:nvPicPr>
          <p:cNvPr id="242" name="Google Shape;242;g22082d036f9_0_1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6162" y="708046"/>
            <a:ext cx="538801" cy="538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g22082d036f9_0_1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21338" y="2476025"/>
            <a:ext cx="4701325" cy="1819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2082d036f9_0_182"/>
          <p:cNvSpPr txBox="1"/>
          <p:nvPr/>
        </p:nvSpPr>
        <p:spPr>
          <a:xfrm>
            <a:off x="589025" y="1446825"/>
            <a:ext cx="8182200" cy="29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Los nombres de variables, funciones, etc, deben respetar las siguientes convenciones:</a:t>
            </a:r>
            <a:endParaRPr>
              <a:solidFill>
                <a:schemeClr val="dk1"/>
              </a:solidFill>
              <a:latin typeface="Archivo Narrow"/>
              <a:ea typeface="Archivo Narrow"/>
              <a:cs typeface="Archivo Narrow"/>
              <a:sym typeface="Archivo Narrow"/>
            </a:endParaRPr>
          </a:p>
          <a:p>
            <a:pPr indent="-3175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Narrow"/>
              <a:buChar char="●"/>
            </a:pPr>
            <a:r>
              <a:rPr lang="es">
                <a:solidFill>
                  <a:schemeClr val="dk1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Pueden ser cualquier combinación de letras (mayúsculas y minúsculas), dígitos y el carácter guión bajo (_), pero no puede comenzar por un dígito. Se escriben en minúsculas, separando las palabras con el guión bajo. </a:t>
            </a:r>
            <a:endParaRPr>
              <a:solidFill>
                <a:schemeClr val="dk1"/>
              </a:solidFill>
              <a:latin typeface="Archivo Narrow"/>
              <a:ea typeface="Archivo Narrow"/>
              <a:cs typeface="Archivo Narrow"/>
              <a:sym typeface="Archivo Narrow"/>
            </a:endParaRPr>
          </a:p>
          <a:p>
            <a:pPr indent="-3175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Narrow"/>
              <a:buChar char="●"/>
            </a:pPr>
            <a:r>
              <a:rPr lang="es">
                <a:solidFill>
                  <a:schemeClr val="dk1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Se recomienda usar nombres que sean expresivos. Por ejemplo, </a:t>
            </a:r>
            <a:r>
              <a:rPr b="1" lang="es">
                <a:solidFill>
                  <a:schemeClr val="dk1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contador</a:t>
            </a:r>
            <a:r>
              <a:rPr lang="es">
                <a:solidFill>
                  <a:schemeClr val="dk1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 es mejor que simplemente </a:t>
            </a:r>
            <a:r>
              <a:rPr b="1" lang="es">
                <a:solidFill>
                  <a:schemeClr val="dk1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c</a:t>
            </a:r>
            <a:r>
              <a:rPr lang="es">
                <a:solidFill>
                  <a:schemeClr val="dk1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.</a:t>
            </a:r>
            <a:endParaRPr>
              <a:solidFill>
                <a:schemeClr val="dk1"/>
              </a:solidFill>
              <a:latin typeface="Archivo Narrow"/>
              <a:ea typeface="Archivo Narrow"/>
              <a:cs typeface="Archivo Narrow"/>
              <a:sym typeface="Archivo Narrow"/>
            </a:endParaRPr>
          </a:p>
          <a:p>
            <a:pPr indent="-3175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Narrow"/>
              <a:buChar char="●"/>
            </a:pPr>
            <a:r>
              <a:rPr lang="es">
                <a:solidFill>
                  <a:schemeClr val="dk1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Python es “case sensitive”, diferencia entre mayúsculas y minúsculas.</a:t>
            </a:r>
            <a:endParaRPr>
              <a:solidFill>
                <a:schemeClr val="dk1"/>
              </a:solidFill>
              <a:latin typeface="Archivo Narrow"/>
              <a:ea typeface="Archivo Narrow"/>
              <a:cs typeface="Archivo Narrow"/>
              <a:sym typeface="Archivo Narrow"/>
            </a:endParaRPr>
          </a:p>
          <a:p>
            <a:pPr indent="-3175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Narrow"/>
              <a:buChar char="●"/>
            </a:pPr>
            <a:r>
              <a:rPr lang="es">
                <a:solidFill>
                  <a:schemeClr val="dk1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No se pueden usar como identificadores las siguientes palabras reservadas:</a:t>
            </a:r>
            <a:endParaRPr>
              <a:solidFill>
                <a:schemeClr val="dk1"/>
              </a:solidFill>
              <a:latin typeface="Archivo Narrow"/>
              <a:ea typeface="Archivo Narrow"/>
              <a:cs typeface="Archivo Narrow"/>
              <a:sym typeface="Archivo Narrow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Archivo Narrow"/>
              <a:ea typeface="Archivo Narrow"/>
              <a:cs typeface="Archivo Narrow"/>
              <a:sym typeface="Archivo Narrow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Archivo Narrow"/>
              <a:ea typeface="Archivo Narrow"/>
              <a:cs typeface="Archivo Narrow"/>
              <a:sym typeface="Archivo Narrow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Archivo Narrow"/>
              <a:ea typeface="Archivo Narrow"/>
              <a:cs typeface="Archivo Narrow"/>
              <a:sym typeface="Archivo Narrow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Archivo Narrow"/>
              <a:ea typeface="Archivo Narrow"/>
              <a:cs typeface="Archivo Narrow"/>
              <a:sym typeface="Archivo Narrow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Archivo Narrow"/>
              <a:ea typeface="Archivo Narrow"/>
              <a:cs typeface="Archivo Narrow"/>
              <a:sym typeface="Archivo Narrow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Archivo Narrow"/>
              <a:ea typeface="Archivo Narrow"/>
              <a:cs typeface="Archivo Narrow"/>
              <a:sym typeface="Archivo Narrow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Archivo Narrow"/>
              <a:ea typeface="Archivo Narrow"/>
              <a:cs typeface="Archivo Narrow"/>
              <a:sym typeface="Archivo Narrow"/>
            </a:endParaRPr>
          </a:p>
        </p:txBody>
      </p:sp>
      <p:grpSp>
        <p:nvGrpSpPr>
          <p:cNvPr id="249" name="Google Shape;249;g22082d036f9_0_182"/>
          <p:cNvGrpSpPr/>
          <p:nvPr/>
        </p:nvGrpSpPr>
        <p:grpSpPr>
          <a:xfrm>
            <a:off x="555362" y="631437"/>
            <a:ext cx="700421" cy="692039"/>
            <a:chOff x="0" y="0"/>
            <a:chExt cx="1867789" cy="1845437"/>
          </a:xfrm>
        </p:grpSpPr>
        <p:sp>
          <p:nvSpPr>
            <p:cNvPr id="250" name="Google Shape;250;g22082d036f9_0_182"/>
            <p:cNvSpPr/>
            <p:nvPr/>
          </p:nvSpPr>
          <p:spPr>
            <a:xfrm>
              <a:off x="12700" y="12700"/>
              <a:ext cx="1842389" cy="1820037"/>
            </a:xfrm>
            <a:custGeom>
              <a:rect b="b" l="l" r="r" t="t"/>
              <a:pathLst>
                <a:path extrusionOk="0" h="1820037" w="1842389">
                  <a:moveTo>
                    <a:pt x="0" y="0"/>
                  </a:moveTo>
                  <a:lnTo>
                    <a:pt x="1842389" y="0"/>
                  </a:lnTo>
                  <a:lnTo>
                    <a:pt x="1842389" y="1820037"/>
                  </a:lnTo>
                  <a:lnTo>
                    <a:pt x="0" y="1820037"/>
                  </a:lnTo>
                  <a:close/>
                </a:path>
              </a:pathLst>
            </a:custGeom>
            <a:solidFill>
              <a:srgbClr val="FFAB40"/>
            </a:solidFill>
            <a:ln>
              <a:noFill/>
            </a:ln>
          </p:spPr>
        </p:sp>
        <p:sp>
          <p:nvSpPr>
            <p:cNvPr id="251" name="Google Shape;251;g22082d036f9_0_182"/>
            <p:cNvSpPr/>
            <p:nvPr/>
          </p:nvSpPr>
          <p:spPr>
            <a:xfrm>
              <a:off x="0" y="0"/>
              <a:ext cx="1867789" cy="1845437"/>
            </a:xfrm>
            <a:custGeom>
              <a:rect b="b" l="l" r="r" t="t"/>
              <a:pathLst>
                <a:path extrusionOk="0" h="1845437" w="1867789">
                  <a:moveTo>
                    <a:pt x="12700" y="0"/>
                  </a:moveTo>
                  <a:lnTo>
                    <a:pt x="1855089" y="0"/>
                  </a:lnTo>
                  <a:cubicBezTo>
                    <a:pt x="1862074" y="0"/>
                    <a:pt x="1867789" y="5715"/>
                    <a:pt x="1867789" y="12700"/>
                  </a:cubicBezTo>
                  <a:lnTo>
                    <a:pt x="1867789" y="1832737"/>
                  </a:lnTo>
                  <a:cubicBezTo>
                    <a:pt x="1867789" y="1839722"/>
                    <a:pt x="1862074" y="1845437"/>
                    <a:pt x="1855089" y="1845437"/>
                  </a:cubicBezTo>
                  <a:lnTo>
                    <a:pt x="12700" y="1845437"/>
                  </a:lnTo>
                  <a:cubicBezTo>
                    <a:pt x="5715" y="1845437"/>
                    <a:pt x="0" y="1839722"/>
                    <a:pt x="0" y="1832737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1832737"/>
                  </a:lnTo>
                  <a:lnTo>
                    <a:pt x="12700" y="1832737"/>
                  </a:lnTo>
                  <a:lnTo>
                    <a:pt x="12700" y="1820037"/>
                  </a:lnTo>
                  <a:lnTo>
                    <a:pt x="1855089" y="1820037"/>
                  </a:lnTo>
                  <a:lnTo>
                    <a:pt x="1855089" y="1832737"/>
                  </a:lnTo>
                  <a:lnTo>
                    <a:pt x="1842389" y="1832737"/>
                  </a:lnTo>
                  <a:lnTo>
                    <a:pt x="1842389" y="12700"/>
                  </a:lnTo>
                  <a:lnTo>
                    <a:pt x="1855089" y="12700"/>
                  </a:lnTo>
                  <a:lnTo>
                    <a:pt x="1855089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2" name="Google Shape;252;g22082d036f9_0_182"/>
          <p:cNvSpPr txBox="1"/>
          <p:nvPr/>
        </p:nvSpPr>
        <p:spPr>
          <a:xfrm>
            <a:off x="1342696" y="719975"/>
            <a:ext cx="73173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3500">
                <a:latin typeface="Archivo Black"/>
                <a:ea typeface="Archivo Black"/>
                <a:cs typeface="Archivo Black"/>
                <a:sym typeface="Archivo Black"/>
              </a:rPr>
              <a:t>Nombre de las v</a:t>
            </a:r>
            <a:r>
              <a:rPr lang="es" sz="3500">
                <a:latin typeface="Archivo Black"/>
                <a:ea typeface="Archivo Black"/>
                <a:cs typeface="Archivo Black"/>
                <a:sym typeface="Archivo Black"/>
              </a:rPr>
              <a:t>ariables</a:t>
            </a:r>
            <a:endParaRPr sz="3500">
              <a:latin typeface="Archivo Black"/>
              <a:ea typeface="Archivo Black"/>
              <a:cs typeface="Archivo Black"/>
              <a:sym typeface="Archivo Black"/>
            </a:endParaRPr>
          </a:p>
        </p:txBody>
      </p:sp>
      <p:pic>
        <p:nvPicPr>
          <p:cNvPr id="253" name="Google Shape;253;g22082d036f9_0_1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6162" y="708046"/>
            <a:ext cx="538801" cy="538799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g22082d036f9_0_182"/>
          <p:cNvSpPr txBox="1"/>
          <p:nvPr/>
        </p:nvSpPr>
        <p:spPr>
          <a:xfrm>
            <a:off x="1107975" y="3266925"/>
            <a:ext cx="7073100" cy="861300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and</a:t>
            </a:r>
            <a:r>
              <a:rPr lang="es" sz="12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s" sz="120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as</a:t>
            </a:r>
            <a:r>
              <a:rPr lang="es" sz="12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s" sz="120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assert</a:t>
            </a:r>
            <a:r>
              <a:rPr lang="es" sz="12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s" sz="120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break</a:t>
            </a:r>
            <a:r>
              <a:rPr lang="es" sz="12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s" sz="120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s" sz="12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s" sz="120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continue</a:t>
            </a:r>
            <a:r>
              <a:rPr lang="es" sz="12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s" sz="120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s" sz="12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s" sz="120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del</a:t>
            </a:r>
            <a:r>
              <a:rPr lang="es" sz="12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s" sz="120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elif</a:t>
            </a:r>
            <a:r>
              <a:rPr lang="es" sz="12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s" sz="120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else</a:t>
            </a:r>
            <a:r>
              <a:rPr lang="es" sz="12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s" sz="120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except</a:t>
            </a:r>
            <a:r>
              <a:rPr lang="es" sz="12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s" sz="120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False</a:t>
            </a:r>
            <a:r>
              <a:rPr lang="es" sz="12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s" sz="120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finally</a:t>
            </a:r>
            <a:r>
              <a:rPr lang="es" sz="12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s" sz="120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for</a:t>
            </a:r>
            <a:r>
              <a:rPr lang="es" sz="12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s" sz="120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from</a:t>
            </a:r>
            <a:r>
              <a:rPr lang="es" sz="12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s" sz="120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global</a:t>
            </a:r>
            <a:r>
              <a:rPr lang="es" sz="12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s" sz="120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s" sz="12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s" sz="120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import</a:t>
            </a:r>
            <a:r>
              <a:rPr lang="es" sz="12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s" sz="120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in</a:t>
            </a:r>
            <a:r>
              <a:rPr lang="es" sz="12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s" sz="120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is</a:t>
            </a:r>
            <a:r>
              <a:rPr lang="es" sz="12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s" sz="120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lambda</a:t>
            </a:r>
            <a:r>
              <a:rPr lang="es" sz="12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s" sz="120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None</a:t>
            </a:r>
            <a:r>
              <a:rPr lang="es" sz="12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s" sz="120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nonlocal</a:t>
            </a:r>
            <a:r>
              <a:rPr lang="es" sz="12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s" sz="120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not</a:t>
            </a:r>
            <a:r>
              <a:rPr lang="es" sz="12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s" sz="120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or</a:t>
            </a:r>
            <a:r>
              <a:rPr lang="es" sz="12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s" sz="120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pass</a:t>
            </a:r>
            <a:r>
              <a:rPr lang="es" sz="12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s" sz="120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raise</a:t>
            </a:r>
            <a:r>
              <a:rPr lang="es" sz="12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s" sz="120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s" sz="12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s" sz="120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lang="es" sz="12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s" sz="120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try</a:t>
            </a:r>
            <a:r>
              <a:rPr lang="es" sz="12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s" sz="120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yield</a:t>
            </a:r>
            <a:r>
              <a:rPr lang="es" sz="12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s" sz="120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while</a:t>
            </a:r>
            <a:r>
              <a:rPr lang="es" sz="12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s" sz="120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with</a:t>
            </a:r>
            <a:endParaRPr sz="950">
              <a:solidFill>
                <a:srgbClr val="9CDCFE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2082d036f9_0_194"/>
          <p:cNvSpPr txBox="1"/>
          <p:nvPr/>
        </p:nvSpPr>
        <p:spPr>
          <a:xfrm>
            <a:off x="589025" y="1446825"/>
            <a:ext cx="8182200" cy="29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Algunos nombres de variables </a:t>
            </a:r>
            <a:r>
              <a:rPr b="1" lang="es">
                <a:solidFill>
                  <a:schemeClr val="dk1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válidos</a:t>
            </a:r>
            <a:r>
              <a:rPr lang="es">
                <a:solidFill>
                  <a:schemeClr val="dk1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 y </a:t>
            </a:r>
            <a:r>
              <a:rPr b="1" lang="es">
                <a:solidFill>
                  <a:schemeClr val="dk1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recomendados</a:t>
            </a:r>
            <a:r>
              <a:rPr lang="es">
                <a:solidFill>
                  <a:schemeClr val="dk1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:</a:t>
            </a:r>
            <a:endParaRPr>
              <a:solidFill>
                <a:schemeClr val="dk1"/>
              </a:solidFill>
              <a:latin typeface="Archivo Narrow"/>
              <a:ea typeface="Archivo Narrow"/>
              <a:cs typeface="Archivo Narrow"/>
              <a:sym typeface="Archivo Narrow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Archivo Narrow"/>
              <a:ea typeface="Archivo Narrow"/>
              <a:cs typeface="Archivo Narrow"/>
              <a:sym typeface="Archivo Narrow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Archivo Narrow"/>
              <a:ea typeface="Archivo Narrow"/>
              <a:cs typeface="Archivo Narrow"/>
              <a:sym typeface="Archivo Narrow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dk1"/>
              </a:solidFill>
              <a:latin typeface="Archivo Narrow"/>
              <a:ea typeface="Archivo Narrow"/>
              <a:cs typeface="Archivo Narrow"/>
              <a:sym typeface="Archivo Narrow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Algunos nombres de variables </a:t>
            </a:r>
            <a:r>
              <a:rPr b="1" lang="es">
                <a:solidFill>
                  <a:schemeClr val="dk1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válidos</a:t>
            </a:r>
            <a:r>
              <a:rPr lang="es">
                <a:solidFill>
                  <a:schemeClr val="dk1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 pero </a:t>
            </a:r>
            <a:r>
              <a:rPr b="1" lang="es">
                <a:solidFill>
                  <a:schemeClr val="dk1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no recomendados</a:t>
            </a:r>
            <a:r>
              <a:rPr lang="es">
                <a:solidFill>
                  <a:schemeClr val="dk1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:</a:t>
            </a:r>
            <a:endParaRPr>
              <a:solidFill>
                <a:schemeClr val="dk1"/>
              </a:solidFill>
              <a:latin typeface="Archivo Narrow"/>
              <a:ea typeface="Archivo Narrow"/>
              <a:cs typeface="Archivo Narrow"/>
              <a:sym typeface="Archivo Narrow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Archivo Narrow"/>
              <a:ea typeface="Archivo Narrow"/>
              <a:cs typeface="Archivo Narrow"/>
              <a:sym typeface="Archivo Narrow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Archivo Narrow"/>
              <a:ea typeface="Archivo Narrow"/>
              <a:cs typeface="Archivo Narrow"/>
              <a:sym typeface="Archivo Narrow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Archivo Narrow"/>
              <a:ea typeface="Archivo Narrow"/>
              <a:cs typeface="Archivo Narrow"/>
              <a:sym typeface="Archivo Narrow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Algunos nombres de variables</a:t>
            </a:r>
            <a:r>
              <a:rPr b="1" lang="es">
                <a:solidFill>
                  <a:schemeClr val="dk1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 no válidos </a:t>
            </a:r>
            <a:r>
              <a:rPr lang="es">
                <a:solidFill>
                  <a:schemeClr val="dk1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(Python reporta error):</a:t>
            </a:r>
            <a:endParaRPr>
              <a:solidFill>
                <a:schemeClr val="dk1"/>
              </a:solidFill>
              <a:latin typeface="Archivo Narrow"/>
              <a:ea typeface="Archivo Narrow"/>
              <a:cs typeface="Archivo Narrow"/>
              <a:sym typeface="Archivo Narrow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Archivo Narrow"/>
              <a:ea typeface="Archivo Narrow"/>
              <a:cs typeface="Archivo Narrow"/>
              <a:sym typeface="Archivo Narrow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Archivo Narrow"/>
              <a:ea typeface="Archivo Narrow"/>
              <a:cs typeface="Archivo Narrow"/>
              <a:sym typeface="Archivo Narrow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Archivo Narrow"/>
              <a:ea typeface="Archivo Narrow"/>
              <a:cs typeface="Archivo Narrow"/>
              <a:sym typeface="Archivo Narrow"/>
            </a:endParaRPr>
          </a:p>
        </p:txBody>
      </p:sp>
      <p:grpSp>
        <p:nvGrpSpPr>
          <p:cNvPr id="260" name="Google Shape;260;g22082d036f9_0_194"/>
          <p:cNvGrpSpPr/>
          <p:nvPr/>
        </p:nvGrpSpPr>
        <p:grpSpPr>
          <a:xfrm>
            <a:off x="555362" y="631437"/>
            <a:ext cx="700421" cy="692039"/>
            <a:chOff x="0" y="0"/>
            <a:chExt cx="1867789" cy="1845437"/>
          </a:xfrm>
        </p:grpSpPr>
        <p:sp>
          <p:nvSpPr>
            <p:cNvPr id="261" name="Google Shape;261;g22082d036f9_0_194"/>
            <p:cNvSpPr/>
            <p:nvPr/>
          </p:nvSpPr>
          <p:spPr>
            <a:xfrm>
              <a:off x="12700" y="12700"/>
              <a:ext cx="1842389" cy="1820037"/>
            </a:xfrm>
            <a:custGeom>
              <a:rect b="b" l="l" r="r" t="t"/>
              <a:pathLst>
                <a:path extrusionOk="0" h="1820037" w="1842389">
                  <a:moveTo>
                    <a:pt x="0" y="0"/>
                  </a:moveTo>
                  <a:lnTo>
                    <a:pt x="1842389" y="0"/>
                  </a:lnTo>
                  <a:lnTo>
                    <a:pt x="1842389" y="1820037"/>
                  </a:lnTo>
                  <a:lnTo>
                    <a:pt x="0" y="1820037"/>
                  </a:lnTo>
                  <a:close/>
                </a:path>
              </a:pathLst>
            </a:custGeom>
            <a:solidFill>
              <a:srgbClr val="FFAB40"/>
            </a:solidFill>
            <a:ln>
              <a:noFill/>
            </a:ln>
          </p:spPr>
        </p:sp>
        <p:sp>
          <p:nvSpPr>
            <p:cNvPr id="262" name="Google Shape;262;g22082d036f9_0_194"/>
            <p:cNvSpPr/>
            <p:nvPr/>
          </p:nvSpPr>
          <p:spPr>
            <a:xfrm>
              <a:off x="0" y="0"/>
              <a:ext cx="1867789" cy="1845437"/>
            </a:xfrm>
            <a:custGeom>
              <a:rect b="b" l="l" r="r" t="t"/>
              <a:pathLst>
                <a:path extrusionOk="0" h="1845437" w="1867789">
                  <a:moveTo>
                    <a:pt x="12700" y="0"/>
                  </a:moveTo>
                  <a:lnTo>
                    <a:pt x="1855089" y="0"/>
                  </a:lnTo>
                  <a:cubicBezTo>
                    <a:pt x="1862074" y="0"/>
                    <a:pt x="1867789" y="5715"/>
                    <a:pt x="1867789" y="12700"/>
                  </a:cubicBezTo>
                  <a:lnTo>
                    <a:pt x="1867789" y="1832737"/>
                  </a:lnTo>
                  <a:cubicBezTo>
                    <a:pt x="1867789" y="1839722"/>
                    <a:pt x="1862074" y="1845437"/>
                    <a:pt x="1855089" y="1845437"/>
                  </a:cubicBezTo>
                  <a:lnTo>
                    <a:pt x="12700" y="1845437"/>
                  </a:lnTo>
                  <a:cubicBezTo>
                    <a:pt x="5715" y="1845437"/>
                    <a:pt x="0" y="1839722"/>
                    <a:pt x="0" y="1832737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1832737"/>
                  </a:lnTo>
                  <a:lnTo>
                    <a:pt x="12700" y="1832737"/>
                  </a:lnTo>
                  <a:lnTo>
                    <a:pt x="12700" y="1820037"/>
                  </a:lnTo>
                  <a:lnTo>
                    <a:pt x="1855089" y="1820037"/>
                  </a:lnTo>
                  <a:lnTo>
                    <a:pt x="1855089" y="1832737"/>
                  </a:lnTo>
                  <a:lnTo>
                    <a:pt x="1842389" y="1832737"/>
                  </a:lnTo>
                  <a:lnTo>
                    <a:pt x="1842389" y="12700"/>
                  </a:lnTo>
                  <a:lnTo>
                    <a:pt x="1855089" y="12700"/>
                  </a:lnTo>
                  <a:lnTo>
                    <a:pt x="1855089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3" name="Google Shape;263;g22082d036f9_0_194"/>
          <p:cNvSpPr txBox="1"/>
          <p:nvPr/>
        </p:nvSpPr>
        <p:spPr>
          <a:xfrm>
            <a:off x="1342696" y="719975"/>
            <a:ext cx="73173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3500">
                <a:latin typeface="Archivo Black"/>
                <a:ea typeface="Archivo Black"/>
                <a:cs typeface="Archivo Black"/>
                <a:sym typeface="Archivo Black"/>
              </a:rPr>
              <a:t>Convenciones de nombres</a:t>
            </a:r>
            <a:endParaRPr sz="3500">
              <a:latin typeface="Archivo Black"/>
              <a:ea typeface="Archivo Black"/>
              <a:cs typeface="Archivo Black"/>
              <a:sym typeface="Archivo Black"/>
            </a:endParaRPr>
          </a:p>
        </p:txBody>
      </p:sp>
      <p:pic>
        <p:nvPicPr>
          <p:cNvPr id="264" name="Google Shape;264;g22082d036f9_0_1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6162" y="708046"/>
            <a:ext cx="538801" cy="538799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g22082d036f9_0_194"/>
          <p:cNvSpPr/>
          <p:nvPr/>
        </p:nvSpPr>
        <p:spPr>
          <a:xfrm>
            <a:off x="857804" y="1908163"/>
            <a:ext cx="1337100" cy="300600"/>
          </a:xfrm>
          <a:prstGeom prst="flowChartAlternateProcess">
            <a:avLst/>
          </a:prstGeom>
          <a:solidFill>
            <a:srgbClr val="96E072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" sz="1500" u="none" cap="none" strike="noStrik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suma</a:t>
            </a:r>
            <a:endParaRPr b="0" i="0" sz="1500" u="none" cap="none" strike="noStrike"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6" name="Google Shape;266;g22082d036f9_0_194"/>
          <p:cNvSpPr/>
          <p:nvPr/>
        </p:nvSpPr>
        <p:spPr>
          <a:xfrm>
            <a:off x="2350640" y="1908163"/>
            <a:ext cx="1322400" cy="300600"/>
          </a:xfrm>
          <a:prstGeom prst="flowChartAlternateProcess">
            <a:avLst/>
          </a:prstGeom>
          <a:solidFill>
            <a:srgbClr val="96E072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" sz="1500" u="none" cap="none" strike="noStrik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total</a:t>
            </a:r>
            <a:endParaRPr b="0" i="0" sz="1500" u="none" cap="none" strike="noStrike"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7" name="Google Shape;267;g22082d036f9_0_194"/>
          <p:cNvSpPr/>
          <p:nvPr/>
        </p:nvSpPr>
        <p:spPr>
          <a:xfrm>
            <a:off x="3813850" y="1908163"/>
            <a:ext cx="1307700" cy="300600"/>
          </a:xfrm>
          <a:prstGeom prst="flowChartAlternateProcess">
            <a:avLst/>
          </a:prstGeom>
          <a:solidFill>
            <a:srgbClr val="96E072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" sz="1500" u="none" cap="none" strike="noStrik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imp_final</a:t>
            </a:r>
            <a:endParaRPr b="0" i="0" sz="1500" u="none" cap="none" strike="noStrike"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8" name="Google Shape;268;g22082d036f9_0_194"/>
          <p:cNvSpPr/>
          <p:nvPr/>
        </p:nvSpPr>
        <p:spPr>
          <a:xfrm>
            <a:off x="5276788" y="1908163"/>
            <a:ext cx="1293300" cy="300600"/>
          </a:xfrm>
          <a:prstGeom prst="flowChartAlternateProcess">
            <a:avLst/>
          </a:prstGeom>
          <a:solidFill>
            <a:srgbClr val="96E072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" sz="1500" u="none" cap="none" strike="noStrik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_saldo</a:t>
            </a:r>
            <a:endParaRPr b="0" i="0" sz="1500" u="none" cap="none" strike="noStrike"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9" name="Google Shape;269;g22082d036f9_0_194"/>
          <p:cNvSpPr/>
          <p:nvPr/>
        </p:nvSpPr>
        <p:spPr>
          <a:xfrm>
            <a:off x="6739630" y="1908163"/>
            <a:ext cx="1278900" cy="300600"/>
          </a:xfrm>
          <a:prstGeom prst="flowChartAlternateProcess">
            <a:avLst/>
          </a:prstGeom>
          <a:solidFill>
            <a:srgbClr val="96E072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" sz="1500" u="none" cap="none" strike="noStrik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area12</a:t>
            </a:r>
            <a:endParaRPr b="0" i="0" sz="1500" u="none" cap="none" strike="noStrike"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0" name="Google Shape;270;g22082d036f9_0_194"/>
          <p:cNvSpPr/>
          <p:nvPr/>
        </p:nvSpPr>
        <p:spPr>
          <a:xfrm>
            <a:off x="857488" y="2847410"/>
            <a:ext cx="1337100" cy="300600"/>
          </a:xfrm>
          <a:prstGeom prst="flowChartAlternateProcess">
            <a:avLst/>
          </a:prstGeom>
          <a:solidFill>
            <a:srgbClr val="FFE66D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" sz="1500" u="none" cap="none" strike="noStrik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Suma</a:t>
            </a:r>
            <a:endParaRPr b="0" i="0" sz="1500" u="none" cap="none" strike="noStrike"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1" name="Google Shape;271;g22082d036f9_0_194"/>
          <p:cNvSpPr/>
          <p:nvPr/>
        </p:nvSpPr>
        <p:spPr>
          <a:xfrm>
            <a:off x="2350488" y="2847410"/>
            <a:ext cx="1322400" cy="300600"/>
          </a:xfrm>
          <a:prstGeom prst="flowChartAlternateProcess">
            <a:avLst/>
          </a:prstGeom>
          <a:solidFill>
            <a:srgbClr val="FFE66D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" sz="1500" u="none" cap="none" strike="noStrik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area</a:t>
            </a:r>
            <a:r>
              <a:rPr lang="es" sz="1500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rombo</a:t>
            </a:r>
            <a:endParaRPr b="0" i="0" sz="1500" u="none" cap="none" strike="noStrike"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2" name="Google Shape;272;g22082d036f9_0_194"/>
          <p:cNvSpPr/>
          <p:nvPr/>
        </p:nvSpPr>
        <p:spPr>
          <a:xfrm>
            <a:off x="3813861" y="2847410"/>
            <a:ext cx="1307700" cy="300600"/>
          </a:xfrm>
          <a:prstGeom prst="flowChartAlternateProcess">
            <a:avLst/>
          </a:prstGeom>
          <a:solidFill>
            <a:srgbClr val="FFE66D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" sz="1500" u="none" cap="none" strike="noStrik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ImpFinal</a:t>
            </a:r>
            <a:endParaRPr b="0" i="0" sz="1500" u="none" cap="none" strike="noStrike"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3" name="Google Shape;273;g22082d036f9_0_194"/>
          <p:cNvSpPr/>
          <p:nvPr/>
        </p:nvSpPr>
        <p:spPr>
          <a:xfrm>
            <a:off x="5276961" y="2847410"/>
            <a:ext cx="1293300" cy="300600"/>
          </a:xfrm>
          <a:prstGeom prst="flowChartAlternateProcess">
            <a:avLst/>
          </a:prstGeom>
          <a:solidFill>
            <a:srgbClr val="FFE66D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" sz="1500" u="none" cap="none" strike="noStrik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w123rt41</a:t>
            </a:r>
            <a:endParaRPr b="0" i="0" sz="1500" u="none" cap="none" strike="noStrike"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4" name="Google Shape;274;g22082d036f9_0_194"/>
          <p:cNvSpPr/>
          <p:nvPr/>
        </p:nvSpPr>
        <p:spPr>
          <a:xfrm>
            <a:off x="6739963" y="2847402"/>
            <a:ext cx="1278900" cy="300600"/>
          </a:xfrm>
          <a:prstGeom prst="flowChartAlternateProcess">
            <a:avLst/>
          </a:prstGeom>
          <a:solidFill>
            <a:srgbClr val="FFE66D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" sz="1500" u="none" cap="none" strike="noStrik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años</a:t>
            </a:r>
            <a:endParaRPr b="0" i="0" sz="1500" u="none" cap="none" strike="noStrike"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5" name="Google Shape;275;g22082d036f9_0_194"/>
          <p:cNvSpPr/>
          <p:nvPr/>
        </p:nvSpPr>
        <p:spPr>
          <a:xfrm>
            <a:off x="827950" y="3786625"/>
            <a:ext cx="1337100" cy="300600"/>
          </a:xfrm>
          <a:prstGeom prst="flowChartAlternateProcess">
            <a:avLst/>
          </a:prstGeom>
          <a:solidFill>
            <a:srgbClr val="F39C12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" sz="1500" u="none" cap="none" strike="noStrik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mi saldo</a:t>
            </a:r>
            <a:endParaRPr b="0" i="0" sz="1500" u="none" cap="none" strike="noStrike"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6" name="Google Shape;276;g22082d036f9_0_194"/>
          <p:cNvSpPr/>
          <p:nvPr/>
        </p:nvSpPr>
        <p:spPr>
          <a:xfrm>
            <a:off x="2320951" y="3786625"/>
            <a:ext cx="1322400" cy="300600"/>
          </a:xfrm>
          <a:prstGeom prst="flowChartAlternateProcess">
            <a:avLst/>
          </a:prstGeom>
          <a:solidFill>
            <a:srgbClr val="F39C12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" sz="1500" u="none" cap="none" strike="noStrik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2pesos</a:t>
            </a:r>
            <a:endParaRPr b="0" i="0" sz="1500" u="none" cap="none" strike="noStrike"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7" name="Google Shape;277;g22082d036f9_0_194"/>
          <p:cNvSpPr/>
          <p:nvPr/>
        </p:nvSpPr>
        <p:spPr>
          <a:xfrm>
            <a:off x="3784323" y="3786625"/>
            <a:ext cx="1307700" cy="300600"/>
          </a:xfrm>
          <a:prstGeom prst="flowChartAlternateProcess">
            <a:avLst/>
          </a:prstGeom>
          <a:solidFill>
            <a:srgbClr val="F39C12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" sz="1500" u="none" cap="none" strike="noStrik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for</a:t>
            </a:r>
            <a:endParaRPr b="0" i="0" sz="1500" u="none" cap="none" strike="noStrike"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8" name="Google Shape;278;g22082d036f9_0_194"/>
          <p:cNvSpPr/>
          <p:nvPr/>
        </p:nvSpPr>
        <p:spPr>
          <a:xfrm>
            <a:off x="5247424" y="3786625"/>
            <a:ext cx="1293300" cy="300600"/>
          </a:xfrm>
          <a:prstGeom prst="flowChartAlternateProcess">
            <a:avLst/>
          </a:prstGeom>
          <a:solidFill>
            <a:srgbClr val="F39C12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" sz="1500" u="none" cap="none" strike="noStrik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21%IVA</a:t>
            </a:r>
            <a:endParaRPr b="0" i="0" sz="1500" u="none" cap="none" strike="noStrike"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9" name="Google Shape;279;g22082d036f9_0_194"/>
          <p:cNvSpPr/>
          <p:nvPr/>
        </p:nvSpPr>
        <p:spPr>
          <a:xfrm>
            <a:off x="6710425" y="3786649"/>
            <a:ext cx="1278900" cy="300600"/>
          </a:xfrm>
          <a:prstGeom prst="flowChartAlternateProcess">
            <a:avLst/>
          </a:prstGeom>
          <a:solidFill>
            <a:srgbClr val="F39C12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" sz="1500" u="none" cap="none" strike="noStrik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$a_pagar</a:t>
            </a:r>
            <a:endParaRPr b="0" i="0" sz="1500" u="none" cap="none" strike="noStrike"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22082d036f9_0_35"/>
          <p:cNvSpPr/>
          <p:nvPr/>
        </p:nvSpPr>
        <p:spPr>
          <a:xfrm>
            <a:off x="0" y="0"/>
            <a:ext cx="9144000" cy="51435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289" name="Google Shape;289;g22082d036f9_0_35"/>
          <p:cNvGrpSpPr/>
          <p:nvPr/>
        </p:nvGrpSpPr>
        <p:grpSpPr>
          <a:xfrm>
            <a:off x="2975579" y="1904098"/>
            <a:ext cx="995192" cy="1109627"/>
            <a:chOff x="0" y="-9525"/>
            <a:chExt cx="354123" cy="394843"/>
          </a:xfrm>
        </p:grpSpPr>
        <p:sp>
          <p:nvSpPr>
            <p:cNvPr id="290" name="Google Shape;290;g22082d036f9_0_35"/>
            <p:cNvSpPr/>
            <p:nvPr/>
          </p:nvSpPr>
          <p:spPr>
            <a:xfrm>
              <a:off x="0" y="0"/>
              <a:ext cx="354123" cy="385318"/>
            </a:xfrm>
            <a:custGeom>
              <a:rect b="b" l="l" r="r" t="t"/>
              <a:pathLst>
                <a:path extrusionOk="0" h="385318" w="354123">
                  <a:moveTo>
                    <a:pt x="0" y="0"/>
                  </a:moveTo>
                  <a:lnTo>
                    <a:pt x="354123" y="0"/>
                  </a:lnTo>
                  <a:lnTo>
                    <a:pt x="354123" y="385318"/>
                  </a:lnTo>
                  <a:lnTo>
                    <a:pt x="0" y="385318"/>
                  </a:lnTo>
                  <a:close/>
                </a:path>
              </a:pathLst>
            </a:custGeom>
            <a:solidFill>
              <a:srgbClr val="D2A6F4"/>
            </a:solidFill>
            <a:ln>
              <a:noFill/>
            </a:ln>
          </p:spPr>
        </p:sp>
        <p:sp>
          <p:nvSpPr>
            <p:cNvPr id="291" name="Google Shape;291;g22082d036f9_0_35"/>
            <p:cNvSpPr txBox="1"/>
            <p:nvPr/>
          </p:nvSpPr>
          <p:spPr>
            <a:xfrm>
              <a:off x="0" y="-9525"/>
              <a:ext cx="354000" cy="39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5994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92" name="Google Shape;292;g22082d036f9_0_35"/>
          <p:cNvSpPr txBox="1"/>
          <p:nvPr/>
        </p:nvSpPr>
        <p:spPr>
          <a:xfrm>
            <a:off x="4111026" y="2073750"/>
            <a:ext cx="24594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999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</a:pPr>
            <a:r>
              <a:rPr b="1" lang="es" sz="5200">
                <a:solidFill>
                  <a:srgbClr val="434343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print()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3" name="Google Shape;293;g22082d036f9_0_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00478" y="2101251"/>
            <a:ext cx="745400" cy="74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22068e88a2f_0_240"/>
          <p:cNvSpPr txBox="1"/>
          <p:nvPr/>
        </p:nvSpPr>
        <p:spPr>
          <a:xfrm>
            <a:off x="589025" y="1446825"/>
            <a:ext cx="8182200" cy="29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La función </a:t>
            </a:r>
            <a:r>
              <a:rPr b="1" lang="es">
                <a:solidFill>
                  <a:schemeClr val="dk1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print()</a:t>
            </a:r>
            <a:r>
              <a:rPr lang="es">
                <a:solidFill>
                  <a:schemeClr val="dk1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 permite mostrar datos en la terminal. Recibe entre paréntesis lo que se conoce como </a:t>
            </a:r>
            <a:r>
              <a:rPr b="1" lang="es">
                <a:solidFill>
                  <a:schemeClr val="dk1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parámetros</a:t>
            </a:r>
            <a:r>
              <a:rPr lang="es">
                <a:solidFill>
                  <a:schemeClr val="dk1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, que pueden ser </a:t>
            </a:r>
            <a:r>
              <a:rPr b="1" lang="es">
                <a:solidFill>
                  <a:schemeClr val="dk1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variables</a:t>
            </a:r>
            <a:r>
              <a:rPr lang="es">
                <a:solidFill>
                  <a:schemeClr val="dk1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 y/o </a:t>
            </a:r>
            <a:r>
              <a:rPr b="1" lang="es">
                <a:solidFill>
                  <a:schemeClr val="dk1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literales</a:t>
            </a:r>
            <a:r>
              <a:rPr lang="es">
                <a:solidFill>
                  <a:schemeClr val="dk1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, separados por comas. Las cadenas pueden delimitarse con comillas simples o dobles.</a:t>
            </a:r>
            <a:endParaRPr>
              <a:solidFill>
                <a:schemeClr val="dk1"/>
              </a:solidFill>
              <a:latin typeface="Archivo Narrow"/>
              <a:ea typeface="Archivo Narrow"/>
              <a:cs typeface="Archivo Narrow"/>
              <a:sym typeface="Archivo Narrow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Luego de imprimir, print() realiza un salto de línea (pasa a la línea siguiente). Si se usa print() sin argumentos, sólo se muestra la línea en blanco:</a:t>
            </a:r>
            <a:endParaRPr>
              <a:solidFill>
                <a:schemeClr val="dk1"/>
              </a:solidFill>
              <a:latin typeface="Archivo Narrow"/>
              <a:ea typeface="Archivo Narrow"/>
              <a:cs typeface="Archivo Narrow"/>
              <a:sym typeface="Archivo Narrow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Archivo Narrow"/>
              <a:ea typeface="Archivo Narrow"/>
              <a:cs typeface="Archivo Narrow"/>
              <a:sym typeface="Archivo Narrow"/>
            </a:endParaRPr>
          </a:p>
        </p:txBody>
      </p:sp>
      <p:grpSp>
        <p:nvGrpSpPr>
          <p:cNvPr id="299" name="Google Shape;299;g22068e88a2f_0_240"/>
          <p:cNvGrpSpPr/>
          <p:nvPr/>
        </p:nvGrpSpPr>
        <p:grpSpPr>
          <a:xfrm>
            <a:off x="555362" y="631437"/>
            <a:ext cx="700421" cy="692039"/>
            <a:chOff x="0" y="0"/>
            <a:chExt cx="1867789" cy="1845437"/>
          </a:xfrm>
        </p:grpSpPr>
        <p:sp>
          <p:nvSpPr>
            <p:cNvPr id="300" name="Google Shape;300;g22068e88a2f_0_240"/>
            <p:cNvSpPr/>
            <p:nvPr/>
          </p:nvSpPr>
          <p:spPr>
            <a:xfrm>
              <a:off x="12700" y="12700"/>
              <a:ext cx="1842389" cy="1820037"/>
            </a:xfrm>
            <a:custGeom>
              <a:rect b="b" l="l" r="r" t="t"/>
              <a:pathLst>
                <a:path extrusionOk="0" h="1820037" w="1842389">
                  <a:moveTo>
                    <a:pt x="0" y="0"/>
                  </a:moveTo>
                  <a:lnTo>
                    <a:pt x="1842389" y="0"/>
                  </a:lnTo>
                  <a:lnTo>
                    <a:pt x="1842389" y="1820037"/>
                  </a:lnTo>
                  <a:lnTo>
                    <a:pt x="0" y="1820037"/>
                  </a:lnTo>
                  <a:close/>
                </a:path>
              </a:pathLst>
            </a:custGeom>
            <a:solidFill>
              <a:srgbClr val="FFAB40"/>
            </a:solidFill>
            <a:ln>
              <a:noFill/>
            </a:ln>
          </p:spPr>
        </p:sp>
        <p:sp>
          <p:nvSpPr>
            <p:cNvPr id="301" name="Google Shape;301;g22068e88a2f_0_240"/>
            <p:cNvSpPr/>
            <p:nvPr/>
          </p:nvSpPr>
          <p:spPr>
            <a:xfrm>
              <a:off x="0" y="0"/>
              <a:ext cx="1867789" cy="1845437"/>
            </a:xfrm>
            <a:custGeom>
              <a:rect b="b" l="l" r="r" t="t"/>
              <a:pathLst>
                <a:path extrusionOk="0" h="1845437" w="1867789">
                  <a:moveTo>
                    <a:pt x="12700" y="0"/>
                  </a:moveTo>
                  <a:lnTo>
                    <a:pt x="1855089" y="0"/>
                  </a:lnTo>
                  <a:cubicBezTo>
                    <a:pt x="1862074" y="0"/>
                    <a:pt x="1867789" y="5715"/>
                    <a:pt x="1867789" y="12700"/>
                  </a:cubicBezTo>
                  <a:lnTo>
                    <a:pt x="1867789" y="1832737"/>
                  </a:lnTo>
                  <a:cubicBezTo>
                    <a:pt x="1867789" y="1839722"/>
                    <a:pt x="1862074" y="1845437"/>
                    <a:pt x="1855089" y="1845437"/>
                  </a:cubicBezTo>
                  <a:lnTo>
                    <a:pt x="12700" y="1845437"/>
                  </a:lnTo>
                  <a:cubicBezTo>
                    <a:pt x="5715" y="1845437"/>
                    <a:pt x="0" y="1839722"/>
                    <a:pt x="0" y="1832737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1832737"/>
                  </a:lnTo>
                  <a:lnTo>
                    <a:pt x="12700" y="1832737"/>
                  </a:lnTo>
                  <a:lnTo>
                    <a:pt x="12700" y="1820037"/>
                  </a:lnTo>
                  <a:lnTo>
                    <a:pt x="1855089" y="1820037"/>
                  </a:lnTo>
                  <a:lnTo>
                    <a:pt x="1855089" y="1832737"/>
                  </a:lnTo>
                  <a:lnTo>
                    <a:pt x="1842389" y="1832737"/>
                  </a:lnTo>
                  <a:lnTo>
                    <a:pt x="1842389" y="12700"/>
                  </a:lnTo>
                  <a:lnTo>
                    <a:pt x="1855089" y="12700"/>
                  </a:lnTo>
                  <a:lnTo>
                    <a:pt x="1855089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02" name="Google Shape;302;g22068e88a2f_0_240"/>
          <p:cNvSpPr txBox="1"/>
          <p:nvPr/>
        </p:nvSpPr>
        <p:spPr>
          <a:xfrm>
            <a:off x="1342696" y="719975"/>
            <a:ext cx="73173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3500">
                <a:latin typeface="Archivo Black"/>
                <a:ea typeface="Archivo Black"/>
                <a:cs typeface="Archivo Black"/>
                <a:sym typeface="Archivo Black"/>
              </a:rPr>
              <a:t>La función print()</a:t>
            </a:r>
            <a:endParaRPr sz="3500">
              <a:latin typeface="Archivo Black"/>
              <a:ea typeface="Archivo Black"/>
              <a:cs typeface="Archivo Black"/>
              <a:sym typeface="Archivo Black"/>
            </a:endParaRPr>
          </a:p>
        </p:txBody>
      </p:sp>
      <p:pic>
        <p:nvPicPr>
          <p:cNvPr id="303" name="Google Shape;303;g22068e88a2f_0_2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6162" y="708046"/>
            <a:ext cx="538801" cy="5387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4" name="Google Shape;304;g22068e88a2f_0_240"/>
          <p:cNvGrpSpPr/>
          <p:nvPr/>
        </p:nvGrpSpPr>
        <p:grpSpPr>
          <a:xfrm>
            <a:off x="2460488" y="2768000"/>
            <a:ext cx="4898150" cy="747900"/>
            <a:chOff x="2598650" y="3222425"/>
            <a:chExt cx="4898150" cy="747900"/>
          </a:xfrm>
        </p:grpSpPr>
        <p:sp>
          <p:nvSpPr>
            <p:cNvPr id="305" name="Google Shape;305;g22068e88a2f_0_240"/>
            <p:cNvSpPr/>
            <p:nvPr/>
          </p:nvSpPr>
          <p:spPr>
            <a:xfrm>
              <a:off x="2598650" y="3222425"/>
              <a:ext cx="2314200" cy="747900"/>
            </a:xfrm>
            <a:prstGeom prst="rect">
              <a:avLst/>
            </a:prstGeom>
            <a:solidFill>
              <a:srgbClr val="1F1F1F"/>
            </a:solidFill>
            <a:ln>
              <a:noFill/>
            </a:ln>
          </p:spPr>
          <p:txBody>
            <a:bodyPr anchorCtr="0" anchor="t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s" sz="1300" u="none" cap="none" strike="noStrike">
                  <a:solidFill>
                    <a:srgbClr val="DCDCAA"/>
                  </a:solidFill>
                  <a:highlight>
                    <a:srgbClr val="1F1F1F"/>
                  </a:highlight>
                  <a:latin typeface="Consolas"/>
                  <a:ea typeface="Consolas"/>
                  <a:cs typeface="Consolas"/>
                  <a:sym typeface="Consolas"/>
                </a:rPr>
                <a:t>print</a:t>
              </a:r>
              <a:r>
                <a:rPr b="0" i="0" lang="es" sz="1300" u="none" cap="none" strike="noStrike">
                  <a:solidFill>
                    <a:srgbClr val="CCCCCC"/>
                  </a:solidFill>
                  <a:highlight>
                    <a:srgbClr val="1F1F1F"/>
                  </a:highlight>
                  <a:latin typeface="Consolas"/>
                  <a:ea typeface="Consolas"/>
                  <a:cs typeface="Consolas"/>
                  <a:sym typeface="Consolas"/>
                </a:rPr>
                <a:t>(</a:t>
              </a:r>
              <a:r>
                <a:rPr b="0" i="0" lang="es" sz="1300" u="none" cap="none" strike="noStrike">
                  <a:solidFill>
                    <a:srgbClr val="CE9178"/>
                  </a:solidFill>
                  <a:highlight>
                    <a:srgbClr val="1F1F1F"/>
                  </a:highlight>
                  <a:latin typeface="Consolas"/>
                  <a:ea typeface="Consolas"/>
                  <a:cs typeface="Consolas"/>
                  <a:sym typeface="Consolas"/>
                </a:rPr>
                <a:t>"Linea 1"</a:t>
              </a:r>
              <a:r>
                <a:rPr b="0" i="0" lang="es" sz="1300" u="none" cap="none" strike="noStrike">
                  <a:solidFill>
                    <a:srgbClr val="CCCCCC"/>
                  </a:solidFill>
                  <a:highlight>
                    <a:srgbClr val="1F1F1F"/>
                  </a:highlight>
                  <a:latin typeface="Consolas"/>
                  <a:ea typeface="Consolas"/>
                  <a:cs typeface="Consolas"/>
                  <a:sym typeface="Consolas"/>
                </a:rPr>
                <a:t>)</a:t>
              </a:r>
              <a:endParaRPr b="0" i="0" sz="1300" u="none" cap="none" strike="noStrike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s" sz="1300" u="none" cap="none" strike="noStrike">
                  <a:solidFill>
                    <a:srgbClr val="DCDCAA"/>
                  </a:solidFill>
                  <a:highlight>
                    <a:srgbClr val="1F1F1F"/>
                  </a:highlight>
                  <a:latin typeface="Consolas"/>
                  <a:ea typeface="Consolas"/>
                  <a:cs typeface="Consolas"/>
                  <a:sym typeface="Consolas"/>
                </a:rPr>
                <a:t>print</a:t>
              </a:r>
              <a:r>
                <a:rPr b="0" i="0" lang="es" sz="1300" u="none" cap="none" strike="noStrike">
                  <a:solidFill>
                    <a:srgbClr val="CCCCCC"/>
                  </a:solidFill>
                  <a:highlight>
                    <a:srgbClr val="1F1F1F"/>
                  </a:highlight>
                  <a:latin typeface="Consolas"/>
                  <a:ea typeface="Consolas"/>
                  <a:cs typeface="Consolas"/>
                  <a:sym typeface="Consolas"/>
                </a:rPr>
                <a:t>()</a:t>
              </a:r>
              <a:endParaRPr b="0" i="0" sz="1300" u="none" cap="none" strike="noStrike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s" sz="1300" u="none" cap="none" strike="noStrike">
                  <a:solidFill>
                    <a:srgbClr val="DCDCAA"/>
                  </a:solidFill>
                  <a:highlight>
                    <a:srgbClr val="1F1F1F"/>
                  </a:highlight>
                  <a:latin typeface="Consolas"/>
                  <a:ea typeface="Consolas"/>
                  <a:cs typeface="Consolas"/>
                  <a:sym typeface="Consolas"/>
                </a:rPr>
                <a:t>print</a:t>
              </a:r>
              <a:r>
                <a:rPr b="0" i="0" lang="es" sz="1300" u="none" cap="none" strike="noStrike">
                  <a:solidFill>
                    <a:srgbClr val="CCCCCC"/>
                  </a:solidFill>
                  <a:highlight>
                    <a:srgbClr val="1F1F1F"/>
                  </a:highlight>
                  <a:latin typeface="Consolas"/>
                  <a:ea typeface="Consolas"/>
                  <a:cs typeface="Consolas"/>
                  <a:sym typeface="Consolas"/>
                </a:rPr>
                <a:t>(</a:t>
              </a:r>
              <a:r>
                <a:rPr b="0" i="0" lang="es" sz="1300" u="none" cap="none" strike="noStrike">
                  <a:solidFill>
                    <a:srgbClr val="CE9178"/>
                  </a:solidFill>
                  <a:highlight>
                    <a:srgbClr val="1F1F1F"/>
                  </a:highlight>
                  <a:latin typeface="Consolas"/>
                  <a:ea typeface="Consolas"/>
                  <a:cs typeface="Consolas"/>
                  <a:sym typeface="Consolas"/>
                </a:rPr>
                <a:t>"Linea 2"</a:t>
              </a:r>
              <a:r>
                <a:rPr b="0" i="0" lang="es" sz="1300" u="none" cap="none" strike="noStrike">
                  <a:solidFill>
                    <a:srgbClr val="CCCCCC"/>
                  </a:solidFill>
                  <a:highlight>
                    <a:srgbClr val="1F1F1F"/>
                  </a:highlight>
                  <a:latin typeface="Consolas"/>
                  <a:ea typeface="Consolas"/>
                  <a:cs typeface="Consolas"/>
                  <a:sym typeface="Consolas"/>
                </a:rPr>
                <a:t>)</a:t>
              </a:r>
              <a:endParaRPr b="0" i="0" sz="1300" u="none" cap="none" strike="noStrike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cxnSp>
          <p:nvCxnSpPr>
            <p:cNvPr id="306" name="Google Shape;306;g22068e88a2f_0_240"/>
            <p:cNvCxnSpPr/>
            <p:nvPr/>
          </p:nvCxnSpPr>
          <p:spPr>
            <a:xfrm>
              <a:off x="4494957" y="3361172"/>
              <a:ext cx="1194000" cy="0"/>
            </a:xfrm>
            <a:prstGeom prst="straightConnector1">
              <a:avLst/>
            </a:prstGeom>
            <a:noFill/>
            <a:ln cap="flat" cmpd="sng" w="28575">
              <a:solidFill>
                <a:srgbClr val="F8C823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307" name="Google Shape;307;g22068e88a2f_0_240"/>
            <p:cNvCxnSpPr/>
            <p:nvPr/>
          </p:nvCxnSpPr>
          <p:spPr>
            <a:xfrm>
              <a:off x="4494957" y="3834397"/>
              <a:ext cx="1194000" cy="0"/>
            </a:xfrm>
            <a:prstGeom prst="straightConnector1">
              <a:avLst/>
            </a:prstGeom>
            <a:noFill/>
            <a:ln cap="flat" cmpd="sng" w="28575">
              <a:solidFill>
                <a:srgbClr val="F8C823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308" name="Google Shape;308;g22068e88a2f_0_240"/>
            <p:cNvSpPr/>
            <p:nvPr/>
          </p:nvSpPr>
          <p:spPr>
            <a:xfrm>
              <a:off x="5677600" y="3224375"/>
              <a:ext cx="1819200" cy="744000"/>
            </a:xfrm>
            <a:prstGeom prst="rect">
              <a:avLst/>
            </a:prstGeom>
            <a:solidFill>
              <a:srgbClr val="1F1F1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s" sz="1300" u="none" cap="none" strike="noStrike">
                  <a:solidFill>
                    <a:srgbClr val="FFFFFF"/>
                  </a:solidFill>
                  <a:highlight>
                    <a:srgbClr val="1F1F1F"/>
                  </a:highlight>
                  <a:latin typeface="Consolas"/>
                  <a:ea typeface="Consolas"/>
                  <a:cs typeface="Consolas"/>
                  <a:sym typeface="Consolas"/>
                </a:rPr>
                <a:t>Linea 1</a:t>
              </a:r>
              <a:endParaRPr b="0" i="0" sz="1300" u="none" cap="none" strike="noStrike">
                <a:solidFill>
                  <a:srgbClr val="FFFFFF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rgbClr val="FFFFFF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s" sz="1300" u="none" cap="none" strike="noStrike">
                  <a:solidFill>
                    <a:srgbClr val="FFFFFF"/>
                  </a:solidFill>
                  <a:highlight>
                    <a:srgbClr val="1F1F1F"/>
                  </a:highlight>
                  <a:latin typeface="Consolas"/>
                  <a:ea typeface="Consolas"/>
                  <a:cs typeface="Consolas"/>
                  <a:sym typeface="Consolas"/>
                </a:rPr>
                <a:t>Linea 2</a:t>
              </a:r>
              <a:endParaRPr b="0" i="0" sz="1300" u="none" cap="none" strike="noStrike">
                <a:solidFill>
                  <a:srgbClr val="FFFFFF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rgbClr val="FFFFFF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cxnSp>
          <p:nvCxnSpPr>
            <p:cNvPr id="309" name="Google Shape;309;g22068e88a2f_0_240"/>
            <p:cNvCxnSpPr/>
            <p:nvPr/>
          </p:nvCxnSpPr>
          <p:spPr>
            <a:xfrm>
              <a:off x="4494957" y="3596372"/>
              <a:ext cx="1194000" cy="0"/>
            </a:xfrm>
            <a:prstGeom prst="straightConnector1">
              <a:avLst/>
            </a:prstGeom>
            <a:noFill/>
            <a:ln cap="flat" cmpd="sng" w="28575">
              <a:solidFill>
                <a:srgbClr val="F8C823"/>
              </a:solidFill>
              <a:prstDash val="solid"/>
              <a:round/>
              <a:headEnd len="sm" w="sm" type="none"/>
              <a:tailEnd len="med" w="med" type="triangle"/>
            </a:ln>
          </p:spPr>
        </p:cxnSp>
      </p:grpSp>
      <p:cxnSp>
        <p:nvCxnSpPr>
          <p:cNvPr id="310" name="Google Shape;310;g22068e88a2f_0_240"/>
          <p:cNvCxnSpPr>
            <a:stCxn id="305" idx="2"/>
          </p:cNvCxnSpPr>
          <p:nvPr/>
        </p:nvCxnSpPr>
        <p:spPr>
          <a:xfrm flipH="1">
            <a:off x="3255188" y="3515900"/>
            <a:ext cx="362400" cy="272700"/>
          </a:xfrm>
          <a:prstGeom prst="straightConnector1">
            <a:avLst/>
          </a:prstGeom>
          <a:noFill/>
          <a:ln cap="flat" cmpd="sng" w="28575">
            <a:solidFill>
              <a:srgbClr val="F8C823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11" name="Google Shape;311;g22068e88a2f_0_240"/>
          <p:cNvSpPr/>
          <p:nvPr/>
        </p:nvSpPr>
        <p:spPr>
          <a:xfrm>
            <a:off x="1785362" y="3618245"/>
            <a:ext cx="1459800" cy="272700"/>
          </a:xfrm>
          <a:prstGeom prst="flowChartAlternateProcess">
            <a:avLst/>
          </a:prstGeom>
          <a:solidFill>
            <a:srgbClr val="FFAB40"/>
          </a:solidFill>
          <a:ln cap="flat" cmpd="sng" w="9525">
            <a:solidFill>
              <a:srgbClr val="F8C82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601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Montserrat"/>
              <a:buNone/>
            </a:pPr>
            <a:r>
              <a:rPr i="0" lang="es" sz="1400" u="none" cap="none" strike="noStrike">
                <a:solidFill>
                  <a:srgbClr val="595959"/>
                </a:solidFill>
                <a:latin typeface="Archivo"/>
                <a:ea typeface="Archivo"/>
                <a:cs typeface="Archivo"/>
                <a:sym typeface="Archivo"/>
              </a:rPr>
              <a:t>Argumento</a:t>
            </a:r>
            <a:endParaRPr i="0" sz="1400" u="none" cap="none" strike="noStrike">
              <a:solidFill>
                <a:srgbClr val="595959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312" name="Google Shape;312;g22068e88a2f_0_240"/>
          <p:cNvSpPr txBox="1"/>
          <p:nvPr/>
        </p:nvSpPr>
        <p:spPr>
          <a:xfrm>
            <a:off x="5531038" y="3480803"/>
            <a:ext cx="1827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i="0" lang="es" sz="1100" u="none" cap="none" strike="noStrike">
                <a:solidFill>
                  <a:srgbClr val="595959"/>
                </a:solidFill>
                <a:latin typeface="Archivo"/>
                <a:ea typeface="Archivo"/>
                <a:cs typeface="Archivo"/>
                <a:sym typeface="Archivo"/>
              </a:rPr>
              <a:t>Salida por pantalla</a:t>
            </a:r>
            <a:endParaRPr i="0" sz="1100" u="none" cap="none" strike="noStrike">
              <a:solidFill>
                <a:srgbClr val="595959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2f22587397b_2_0"/>
          <p:cNvSpPr txBox="1"/>
          <p:nvPr/>
        </p:nvSpPr>
        <p:spPr>
          <a:xfrm>
            <a:off x="632700" y="1864600"/>
            <a:ext cx="7878600" cy="8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b="1" i="0" lang="es" sz="4200" u="none" cap="none" strike="noStrike">
                <a:solidFill>
                  <a:srgbClr val="434343"/>
                </a:solidFill>
                <a:latin typeface="Archivo"/>
                <a:ea typeface="Archivo"/>
                <a:cs typeface="Archivo"/>
                <a:sym typeface="Archivo"/>
              </a:rPr>
              <a:t>¡Les damos la bienvenida! </a:t>
            </a:r>
            <a:endParaRPr b="1" i="0" sz="4200" u="none" cap="none" strike="noStrike">
              <a:solidFill>
                <a:srgbClr val="434343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62" name="Google Shape;62;g2f22587397b_2_0"/>
          <p:cNvSpPr/>
          <p:nvPr/>
        </p:nvSpPr>
        <p:spPr>
          <a:xfrm>
            <a:off x="2234850" y="2701950"/>
            <a:ext cx="4674300" cy="521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g2f22587397b_2_0"/>
          <p:cNvSpPr txBox="1"/>
          <p:nvPr/>
        </p:nvSpPr>
        <p:spPr>
          <a:xfrm>
            <a:off x="2582550" y="2701900"/>
            <a:ext cx="4274700" cy="40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" sz="2000" u="none" cap="none" strike="noStrike">
                <a:solidFill>
                  <a:srgbClr val="434343"/>
                </a:solidFill>
                <a:latin typeface="Archivo Medium"/>
                <a:ea typeface="Archivo Medium"/>
                <a:cs typeface="Archivo Medium"/>
                <a:sym typeface="Archivo Medium"/>
              </a:rPr>
              <a:t>Vamos a comenzar a grabar la clase</a:t>
            </a:r>
            <a:endParaRPr b="0" i="0" sz="2000" u="none" cap="none" strike="noStrike">
              <a:solidFill>
                <a:srgbClr val="434343"/>
              </a:solidFill>
              <a:latin typeface="Archivo Medium"/>
              <a:ea typeface="Archivo Medium"/>
              <a:cs typeface="Archivo Medium"/>
              <a:sym typeface="Archivo Medium"/>
            </a:endParaRPr>
          </a:p>
        </p:txBody>
      </p:sp>
      <p:pic>
        <p:nvPicPr>
          <p:cNvPr id="64" name="Google Shape;64;g2f22587397b_2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27375" y="2813588"/>
            <a:ext cx="297825" cy="297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22082d036f9_0_71"/>
          <p:cNvSpPr txBox="1"/>
          <p:nvPr/>
        </p:nvSpPr>
        <p:spPr>
          <a:xfrm>
            <a:off x="589025" y="1463575"/>
            <a:ext cx="8182200" cy="29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En este ejemplo, además de la creación y asignación de valores a variables y el uso de algunos operadores, vemos como utilizar print() para mostrar literales y valores de variables en la terminal:</a:t>
            </a:r>
            <a:endParaRPr>
              <a:solidFill>
                <a:schemeClr val="dk1"/>
              </a:solidFill>
              <a:latin typeface="Archivo Narrow"/>
              <a:ea typeface="Archivo Narrow"/>
              <a:cs typeface="Archivo Narrow"/>
              <a:sym typeface="Archivo Narrow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Archivo Narrow"/>
              <a:ea typeface="Archivo Narrow"/>
              <a:cs typeface="Archivo Narrow"/>
              <a:sym typeface="Archivo Narrow"/>
            </a:endParaRPr>
          </a:p>
        </p:txBody>
      </p:sp>
      <p:sp>
        <p:nvSpPr>
          <p:cNvPr id="318" name="Google Shape;318;g22082d036f9_0_71"/>
          <p:cNvSpPr txBox="1"/>
          <p:nvPr/>
        </p:nvSpPr>
        <p:spPr>
          <a:xfrm>
            <a:off x="1461925" y="2325138"/>
            <a:ext cx="3617400" cy="1465500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nombre</a:t>
            </a:r>
            <a:r>
              <a:rPr lang="es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0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0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"Talento Tech"</a:t>
            </a:r>
            <a:endParaRPr sz="1050">
              <a:solidFill>
                <a:srgbClr val="CE9178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lang="es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0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050">
                <a:solidFill>
                  <a:srgbClr val="B5CEA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20</a:t>
            </a:r>
            <a:endParaRPr sz="1050">
              <a:solidFill>
                <a:srgbClr val="B5CEA8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b</a:t>
            </a:r>
            <a:r>
              <a:rPr lang="es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0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050">
                <a:solidFill>
                  <a:srgbClr val="B5CEA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30</a:t>
            </a:r>
            <a:endParaRPr sz="1050">
              <a:solidFill>
                <a:srgbClr val="B5CEA8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promedio</a:t>
            </a:r>
            <a:r>
              <a:rPr lang="es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0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es" sz="10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lang="es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0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lang="es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0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b</a:t>
            </a:r>
            <a:r>
              <a:rPr lang="es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lang="es" sz="10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lang="es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050">
                <a:solidFill>
                  <a:srgbClr val="B5CEA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2</a:t>
            </a:r>
            <a:endParaRPr sz="1050">
              <a:solidFill>
                <a:srgbClr val="B5CEA8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50">
                <a:solidFill>
                  <a:srgbClr val="DCDCAA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s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0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"Nombre:"</a:t>
            </a:r>
            <a:r>
              <a:rPr lang="es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s" sz="10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nombre</a:t>
            </a:r>
            <a:r>
              <a:rPr lang="es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50">
                <a:solidFill>
                  <a:srgbClr val="DCDCAA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s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0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"La suma de"</a:t>
            </a:r>
            <a:r>
              <a:rPr lang="es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s" sz="10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lang="es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s" sz="10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"y"</a:t>
            </a:r>
            <a:r>
              <a:rPr lang="es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s" sz="10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b</a:t>
            </a:r>
            <a:r>
              <a:rPr lang="es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s" sz="10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"es"</a:t>
            </a:r>
            <a:r>
              <a:rPr lang="es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s" sz="10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lang="es" sz="10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lang="es" sz="10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b</a:t>
            </a:r>
            <a:r>
              <a:rPr lang="es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rgbClr val="DCDCAA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s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0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"Promedio:"</a:t>
            </a:r>
            <a:r>
              <a:rPr lang="es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s" sz="10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promedio</a:t>
            </a:r>
            <a:r>
              <a:rPr lang="es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800">
              <a:solidFill>
                <a:schemeClr val="dk2"/>
              </a:solidFill>
            </a:endParaRPr>
          </a:p>
        </p:txBody>
      </p:sp>
      <p:grpSp>
        <p:nvGrpSpPr>
          <p:cNvPr id="319" name="Google Shape;319;g22082d036f9_0_71"/>
          <p:cNvGrpSpPr/>
          <p:nvPr/>
        </p:nvGrpSpPr>
        <p:grpSpPr>
          <a:xfrm>
            <a:off x="555362" y="631437"/>
            <a:ext cx="700421" cy="692039"/>
            <a:chOff x="0" y="0"/>
            <a:chExt cx="1867789" cy="1845437"/>
          </a:xfrm>
        </p:grpSpPr>
        <p:sp>
          <p:nvSpPr>
            <p:cNvPr id="320" name="Google Shape;320;g22082d036f9_0_71"/>
            <p:cNvSpPr/>
            <p:nvPr/>
          </p:nvSpPr>
          <p:spPr>
            <a:xfrm>
              <a:off x="12700" y="12700"/>
              <a:ext cx="1842389" cy="1820037"/>
            </a:xfrm>
            <a:custGeom>
              <a:rect b="b" l="l" r="r" t="t"/>
              <a:pathLst>
                <a:path extrusionOk="0" h="1820037" w="1842389">
                  <a:moveTo>
                    <a:pt x="0" y="0"/>
                  </a:moveTo>
                  <a:lnTo>
                    <a:pt x="1842389" y="0"/>
                  </a:lnTo>
                  <a:lnTo>
                    <a:pt x="1842389" y="1820037"/>
                  </a:lnTo>
                  <a:lnTo>
                    <a:pt x="0" y="1820037"/>
                  </a:lnTo>
                  <a:close/>
                </a:path>
              </a:pathLst>
            </a:custGeom>
            <a:solidFill>
              <a:srgbClr val="FFAB40"/>
            </a:solidFill>
            <a:ln>
              <a:noFill/>
            </a:ln>
          </p:spPr>
        </p:sp>
        <p:sp>
          <p:nvSpPr>
            <p:cNvPr id="321" name="Google Shape;321;g22082d036f9_0_71"/>
            <p:cNvSpPr/>
            <p:nvPr/>
          </p:nvSpPr>
          <p:spPr>
            <a:xfrm>
              <a:off x="0" y="0"/>
              <a:ext cx="1867789" cy="1845437"/>
            </a:xfrm>
            <a:custGeom>
              <a:rect b="b" l="l" r="r" t="t"/>
              <a:pathLst>
                <a:path extrusionOk="0" h="1845437" w="1867789">
                  <a:moveTo>
                    <a:pt x="12700" y="0"/>
                  </a:moveTo>
                  <a:lnTo>
                    <a:pt x="1855089" y="0"/>
                  </a:lnTo>
                  <a:cubicBezTo>
                    <a:pt x="1862074" y="0"/>
                    <a:pt x="1867789" y="5715"/>
                    <a:pt x="1867789" y="12700"/>
                  </a:cubicBezTo>
                  <a:lnTo>
                    <a:pt x="1867789" y="1832737"/>
                  </a:lnTo>
                  <a:cubicBezTo>
                    <a:pt x="1867789" y="1839722"/>
                    <a:pt x="1862074" y="1845437"/>
                    <a:pt x="1855089" y="1845437"/>
                  </a:cubicBezTo>
                  <a:lnTo>
                    <a:pt x="12700" y="1845437"/>
                  </a:lnTo>
                  <a:cubicBezTo>
                    <a:pt x="5715" y="1845437"/>
                    <a:pt x="0" y="1839722"/>
                    <a:pt x="0" y="1832737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1832737"/>
                  </a:lnTo>
                  <a:lnTo>
                    <a:pt x="12700" y="1832737"/>
                  </a:lnTo>
                  <a:lnTo>
                    <a:pt x="12700" y="1820037"/>
                  </a:lnTo>
                  <a:lnTo>
                    <a:pt x="1855089" y="1820037"/>
                  </a:lnTo>
                  <a:lnTo>
                    <a:pt x="1855089" y="1832737"/>
                  </a:lnTo>
                  <a:lnTo>
                    <a:pt x="1842389" y="1832737"/>
                  </a:lnTo>
                  <a:lnTo>
                    <a:pt x="1842389" y="12700"/>
                  </a:lnTo>
                  <a:lnTo>
                    <a:pt x="1855089" y="12700"/>
                  </a:lnTo>
                  <a:lnTo>
                    <a:pt x="1855089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22" name="Google Shape;322;g22082d036f9_0_71"/>
          <p:cNvSpPr txBox="1"/>
          <p:nvPr/>
        </p:nvSpPr>
        <p:spPr>
          <a:xfrm>
            <a:off x="1342696" y="719975"/>
            <a:ext cx="73173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3500">
                <a:latin typeface="Archivo Black"/>
                <a:ea typeface="Archivo Black"/>
                <a:cs typeface="Archivo Black"/>
                <a:sym typeface="Archivo Black"/>
              </a:rPr>
              <a:t>La función print()</a:t>
            </a:r>
            <a:endParaRPr sz="3500">
              <a:latin typeface="Archivo Black"/>
              <a:ea typeface="Archivo Black"/>
              <a:cs typeface="Archivo Black"/>
              <a:sym typeface="Archivo Black"/>
            </a:endParaRPr>
          </a:p>
        </p:txBody>
      </p:sp>
      <p:pic>
        <p:nvPicPr>
          <p:cNvPr id="323" name="Google Shape;323;g22082d036f9_0_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6162" y="708046"/>
            <a:ext cx="538801" cy="5387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4" name="Google Shape;324;g22082d036f9_0_71"/>
          <p:cNvCxnSpPr>
            <a:endCxn id="325" idx="1"/>
          </p:cNvCxnSpPr>
          <p:nvPr/>
        </p:nvCxnSpPr>
        <p:spPr>
          <a:xfrm>
            <a:off x="3698650" y="2537150"/>
            <a:ext cx="2491500" cy="900"/>
          </a:xfrm>
          <a:prstGeom prst="straightConnector1">
            <a:avLst/>
          </a:prstGeom>
          <a:noFill/>
          <a:ln cap="flat" cmpd="sng" w="28575">
            <a:solidFill>
              <a:srgbClr val="F8C823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25" name="Google Shape;325;g22082d036f9_0_71"/>
          <p:cNvSpPr/>
          <p:nvPr/>
        </p:nvSpPr>
        <p:spPr>
          <a:xfrm>
            <a:off x="6190150" y="2310950"/>
            <a:ext cx="1459800" cy="454200"/>
          </a:xfrm>
          <a:prstGeom prst="flowChartAlternateProcess">
            <a:avLst/>
          </a:prstGeom>
          <a:solidFill>
            <a:srgbClr val="FFAB40"/>
          </a:solidFill>
          <a:ln cap="flat" cmpd="sng" w="9525">
            <a:solidFill>
              <a:srgbClr val="F8C82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601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Montserrat"/>
              <a:buNone/>
            </a:pPr>
            <a:r>
              <a:rPr lang="es">
                <a:solidFill>
                  <a:srgbClr val="595959"/>
                </a:solidFill>
                <a:latin typeface="Archivo"/>
                <a:ea typeface="Archivo"/>
                <a:cs typeface="Archivo"/>
                <a:sym typeface="Archivo"/>
              </a:rPr>
              <a:t>Declaración de variables</a:t>
            </a:r>
            <a:endParaRPr i="0" sz="1400" u="none" cap="none" strike="noStrike">
              <a:solidFill>
                <a:srgbClr val="595959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326" name="Google Shape;326;g22082d036f9_0_71"/>
          <p:cNvSpPr txBox="1"/>
          <p:nvPr/>
        </p:nvSpPr>
        <p:spPr>
          <a:xfrm>
            <a:off x="6006250" y="3984825"/>
            <a:ext cx="1827600" cy="3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i="0" lang="es" sz="1100" u="none" cap="none" strike="noStrike">
                <a:solidFill>
                  <a:srgbClr val="595959"/>
                </a:solidFill>
                <a:latin typeface="Archivo"/>
                <a:ea typeface="Archivo"/>
                <a:cs typeface="Archivo"/>
                <a:sym typeface="Archivo"/>
              </a:rPr>
              <a:t>Salida por pantalla</a:t>
            </a:r>
            <a:endParaRPr i="0" sz="1100" u="none" cap="none" strike="noStrike">
              <a:solidFill>
                <a:srgbClr val="595959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pic>
        <p:nvPicPr>
          <p:cNvPr id="327" name="Google Shape;327;g22082d036f9_0_7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20975" y="3390850"/>
            <a:ext cx="2198150" cy="651925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g22082d036f9_0_71"/>
          <p:cNvSpPr/>
          <p:nvPr/>
        </p:nvSpPr>
        <p:spPr>
          <a:xfrm>
            <a:off x="6190150" y="2850912"/>
            <a:ext cx="1459800" cy="454200"/>
          </a:xfrm>
          <a:prstGeom prst="flowChartAlternateProcess">
            <a:avLst/>
          </a:prstGeom>
          <a:solidFill>
            <a:srgbClr val="FFAB40"/>
          </a:solidFill>
          <a:ln cap="flat" cmpd="sng" w="9525">
            <a:solidFill>
              <a:srgbClr val="F8C82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601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Montserrat"/>
              <a:buNone/>
            </a:pPr>
            <a:r>
              <a:rPr lang="es">
                <a:solidFill>
                  <a:srgbClr val="595959"/>
                </a:solidFill>
                <a:latin typeface="Archivo"/>
                <a:ea typeface="Archivo"/>
                <a:cs typeface="Archivo"/>
                <a:sym typeface="Archivo"/>
              </a:rPr>
              <a:t>Operaciones y asignación</a:t>
            </a:r>
            <a:endParaRPr i="0" sz="1400" u="none" cap="none" strike="noStrike">
              <a:solidFill>
                <a:srgbClr val="595959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cxnSp>
        <p:nvCxnSpPr>
          <p:cNvPr id="329" name="Google Shape;329;g22082d036f9_0_71"/>
          <p:cNvCxnSpPr>
            <a:endCxn id="327" idx="1"/>
          </p:cNvCxnSpPr>
          <p:nvPr/>
        </p:nvCxnSpPr>
        <p:spPr>
          <a:xfrm>
            <a:off x="4543275" y="3653813"/>
            <a:ext cx="1277700" cy="63000"/>
          </a:xfrm>
          <a:prstGeom prst="straightConnector1">
            <a:avLst/>
          </a:prstGeom>
          <a:noFill/>
          <a:ln cap="flat" cmpd="sng" w="28575">
            <a:solidFill>
              <a:srgbClr val="F8C823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30" name="Google Shape;330;g22082d036f9_0_71"/>
          <p:cNvCxnSpPr>
            <a:endCxn id="328" idx="1"/>
          </p:cNvCxnSpPr>
          <p:nvPr/>
        </p:nvCxnSpPr>
        <p:spPr>
          <a:xfrm>
            <a:off x="3698650" y="3026112"/>
            <a:ext cx="2491500" cy="51900"/>
          </a:xfrm>
          <a:prstGeom prst="straightConnector1">
            <a:avLst/>
          </a:prstGeom>
          <a:noFill/>
          <a:ln cap="flat" cmpd="sng" w="28575">
            <a:solidFill>
              <a:srgbClr val="F8C823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22082d036f9_0_95"/>
          <p:cNvSpPr txBox="1"/>
          <p:nvPr/>
        </p:nvSpPr>
        <p:spPr>
          <a:xfrm>
            <a:off x="589025" y="1463575"/>
            <a:ext cx="8182200" cy="29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dk1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end=' '</a:t>
            </a:r>
            <a:r>
              <a:rPr lang="es">
                <a:solidFill>
                  <a:schemeClr val="dk1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 es un parámetro opcional de la función </a:t>
            </a:r>
            <a:r>
              <a:rPr b="1" lang="es">
                <a:solidFill>
                  <a:schemeClr val="dk1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print()</a:t>
            </a:r>
            <a:r>
              <a:rPr lang="es">
                <a:solidFill>
                  <a:schemeClr val="dk1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 y determina qué se debe imprimir al final de cada llamada a la función. Por defecto es un carácter de nueva línea ('\n'), lo que significa que </a:t>
            </a:r>
            <a:r>
              <a:rPr b="1" lang="es">
                <a:solidFill>
                  <a:schemeClr val="dk1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cada llamada a print() agrega automáticamente una nueva línea</a:t>
            </a:r>
            <a:r>
              <a:rPr lang="es">
                <a:solidFill>
                  <a:schemeClr val="dk1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 al final.</a:t>
            </a:r>
            <a:endParaRPr>
              <a:solidFill>
                <a:schemeClr val="dk1"/>
              </a:solidFill>
              <a:latin typeface="Archivo Narrow"/>
              <a:ea typeface="Archivo Narrow"/>
              <a:cs typeface="Archivo Narrow"/>
              <a:sym typeface="Archivo Narrow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Al cambiar end a una cadena nula ('  ')  con un espacio en blanco, modificamos su comportamiento:</a:t>
            </a:r>
            <a:endParaRPr>
              <a:solidFill>
                <a:schemeClr val="dk1"/>
              </a:solidFill>
              <a:latin typeface="Archivo Narrow"/>
              <a:ea typeface="Archivo Narrow"/>
              <a:cs typeface="Archivo Narrow"/>
              <a:sym typeface="Archivo Narrow"/>
            </a:endParaRPr>
          </a:p>
        </p:txBody>
      </p:sp>
      <p:sp>
        <p:nvSpPr>
          <p:cNvPr id="336" name="Google Shape;336;g22082d036f9_0_95"/>
          <p:cNvSpPr txBox="1"/>
          <p:nvPr/>
        </p:nvSpPr>
        <p:spPr>
          <a:xfrm>
            <a:off x="1031800" y="3045267"/>
            <a:ext cx="3617400" cy="538800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rgbClr val="DCDCAA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s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0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"¡Hola Mundo!"</a:t>
            </a:r>
            <a:r>
              <a:rPr lang="es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s" sz="10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end</a:t>
            </a:r>
            <a:r>
              <a:rPr lang="es" sz="10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" sz="10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" "</a:t>
            </a:r>
            <a:r>
              <a:rPr lang="es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rgbClr val="DCDCAA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s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0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"Aprendiendo Python."</a:t>
            </a:r>
            <a:r>
              <a:rPr lang="es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9CDCFE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grpSp>
        <p:nvGrpSpPr>
          <p:cNvPr id="337" name="Google Shape;337;g22082d036f9_0_95"/>
          <p:cNvGrpSpPr/>
          <p:nvPr/>
        </p:nvGrpSpPr>
        <p:grpSpPr>
          <a:xfrm>
            <a:off x="555362" y="631437"/>
            <a:ext cx="700421" cy="692039"/>
            <a:chOff x="0" y="0"/>
            <a:chExt cx="1867789" cy="1845437"/>
          </a:xfrm>
        </p:grpSpPr>
        <p:sp>
          <p:nvSpPr>
            <p:cNvPr id="338" name="Google Shape;338;g22082d036f9_0_95"/>
            <p:cNvSpPr/>
            <p:nvPr/>
          </p:nvSpPr>
          <p:spPr>
            <a:xfrm>
              <a:off x="12700" y="12700"/>
              <a:ext cx="1842389" cy="1820037"/>
            </a:xfrm>
            <a:custGeom>
              <a:rect b="b" l="l" r="r" t="t"/>
              <a:pathLst>
                <a:path extrusionOk="0" h="1820037" w="1842389">
                  <a:moveTo>
                    <a:pt x="0" y="0"/>
                  </a:moveTo>
                  <a:lnTo>
                    <a:pt x="1842389" y="0"/>
                  </a:lnTo>
                  <a:lnTo>
                    <a:pt x="1842389" y="1820037"/>
                  </a:lnTo>
                  <a:lnTo>
                    <a:pt x="0" y="1820037"/>
                  </a:lnTo>
                  <a:close/>
                </a:path>
              </a:pathLst>
            </a:custGeom>
            <a:solidFill>
              <a:srgbClr val="FFAB40"/>
            </a:solidFill>
            <a:ln>
              <a:noFill/>
            </a:ln>
          </p:spPr>
        </p:sp>
        <p:sp>
          <p:nvSpPr>
            <p:cNvPr id="339" name="Google Shape;339;g22082d036f9_0_95"/>
            <p:cNvSpPr/>
            <p:nvPr/>
          </p:nvSpPr>
          <p:spPr>
            <a:xfrm>
              <a:off x="0" y="0"/>
              <a:ext cx="1867789" cy="1845437"/>
            </a:xfrm>
            <a:custGeom>
              <a:rect b="b" l="l" r="r" t="t"/>
              <a:pathLst>
                <a:path extrusionOk="0" h="1845437" w="1867789">
                  <a:moveTo>
                    <a:pt x="12700" y="0"/>
                  </a:moveTo>
                  <a:lnTo>
                    <a:pt x="1855089" y="0"/>
                  </a:lnTo>
                  <a:cubicBezTo>
                    <a:pt x="1862074" y="0"/>
                    <a:pt x="1867789" y="5715"/>
                    <a:pt x="1867789" y="12700"/>
                  </a:cubicBezTo>
                  <a:lnTo>
                    <a:pt x="1867789" y="1832737"/>
                  </a:lnTo>
                  <a:cubicBezTo>
                    <a:pt x="1867789" y="1839722"/>
                    <a:pt x="1862074" y="1845437"/>
                    <a:pt x="1855089" y="1845437"/>
                  </a:cubicBezTo>
                  <a:lnTo>
                    <a:pt x="12700" y="1845437"/>
                  </a:lnTo>
                  <a:cubicBezTo>
                    <a:pt x="5715" y="1845437"/>
                    <a:pt x="0" y="1839722"/>
                    <a:pt x="0" y="1832737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1832737"/>
                  </a:lnTo>
                  <a:lnTo>
                    <a:pt x="12700" y="1832737"/>
                  </a:lnTo>
                  <a:lnTo>
                    <a:pt x="12700" y="1820037"/>
                  </a:lnTo>
                  <a:lnTo>
                    <a:pt x="1855089" y="1820037"/>
                  </a:lnTo>
                  <a:lnTo>
                    <a:pt x="1855089" y="1832737"/>
                  </a:lnTo>
                  <a:lnTo>
                    <a:pt x="1842389" y="1832737"/>
                  </a:lnTo>
                  <a:lnTo>
                    <a:pt x="1842389" y="12700"/>
                  </a:lnTo>
                  <a:lnTo>
                    <a:pt x="1855089" y="12700"/>
                  </a:lnTo>
                  <a:lnTo>
                    <a:pt x="1855089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0" name="Google Shape;340;g22082d036f9_0_95"/>
          <p:cNvSpPr txBox="1"/>
          <p:nvPr/>
        </p:nvSpPr>
        <p:spPr>
          <a:xfrm>
            <a:off x="1342696" y="719975"/>
            <a:ext cx="73173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3500">
                <a:latin typeface="Archivo Black"/>
                <a:ea typeface="Archivo Black"/>
                <a:cs typeface="Archivo Black"/>
                <a:sym typeface="Archivo Black"/>
              </a:rPr>
              <a:t>La función print(): end</a:t>
            </a:r>
            <a:endParaRPr sz="3500">
              <a:latin typeface="Archivo Black"/>
              <a:ea typeface="Archivo Black"/>
              <a:cs typeface="Archivo Black"/>
              <a:sym typeface="Archivo Black"/>
            </a:endParaRPr>
          </a:p>
        </p:txBody>
      </p:sp>
      <p:pic>
        <p:nvPicPr>
          <p:cNvPr id="341" name="Google Shape;341;g22082d036f9_0_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6162" y="708046"/>
            <a:ext cx="538801" cy="538799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g22082d036f9_0_95"/>
          <p:cNvSpPr txBox="1"/>
          <p:nvPr/>
        </p:nvSpPr>
        <p:spPr>
          <a:xfrm>
            <a:off x="5497575" y="3584075"/>
            <a:ext cx="1827600" cy="3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i="0" lang="es" sz="1100" u="none" cap="none" strike="noStrike">
                <a:solidFill>
                  <a:srgbClr val="595959"/>
                </a:solidFill>
                <a:latin typeface="Archivo"/>
                <a:ea typeface="Archivo"/>
                <a:cs typeface="Archivo"/>
                <a:sym typeface="Archivo"/>
              </a:rPr>
              <a:t>Salida por pantalla</a:t>
            </a:r>
            <a:endParaRPr i="0" sz="1100" u="none" cap="none" strike="noStrike">
              <a:solidFill>
                <a:srgbClr val="595959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pic>
        <p:nvPicPr>
          <p:cNvPr id="343" name="Google Shape;343;g22082d036f9_0_9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33556" y="3045275"/>
            <a:ext cx="3278644" cy="53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22082d036f9_0_115"/>
          <p:cNvSpPr txBox="1"/>
          <p:nvPr/>
        </p:nvSpPr>
        <p:spPr>
          <a:xfrm>
            <a:off x="589025" y="1463575"/>
            <a:ext cx="8182200" cy="29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dk1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\n </a:t>
            </a:r>
            <a:r>
              <a:rPr lang="es">
                <a:solidFill>
                  <a:schemeClr val="dk1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(nueva línea) representa un carácter especial que </a:t>
            </a:r>
            <a:r>
              <a:rPr b="1" lang="es">
                <a:solidFill>
                  <a:schemeClr val="dk1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se utiliza para insertar una nueva línea en una cadena de texto</a:t>
            </a:r>
            <a:r>
              <a:rPr lang="es">
                <a:solidFill>
                  <a:schemeClr val="dk1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. Cuando escribimos</a:t>
            </a:r>
            <a:r>
              <a:rPr b="1" lang="es">
                <a:solidFill>
                  <a:schemeClr val="dk1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 \n </a:t>
            </a:r>
            <a:r>
              <a:rPr lang="es">
                <a:solidFill>
                  <a:schemeClr val="dk1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dentro de una cadena y la imprimimos, el texto que le sigue se coloca en una nueva línea:</a:t>
            </a:r>
            <a:endParaRPr>
              <a:solidFill>
                <a:schemeClr val="dk1"/>
              </a:solidFill>
              <a:latin typeface="Archivo Narrow"/>
              <a:ea typeface="Archivo Narrow"/>
              <a:cs typeface="Archivo Narrow"/>
              <a:sym typeface="Archivo Narrow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Archivo Narrow"/>
              <a:ea typeface="Archivo Narrow"/>
              <a:cs typeface="Archivo Narrow"/>
              <a:sym typeface="Archivo Narrow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Archivo Narrow"/>
              <a:ea typeface="Archivo Narrow"/>
              <a:cs typeface="Archivo Narrow"/>
              <a:sym typeface="Archivo Narrow"/>
            </a:endParaRPr>
          </a:p>
        </p:txBody>
      </p:sp>
      <p:sp>
        <p:nvSpPr>
          <p:cNvPr id="349" name="Google Shape;349;g22082d036f9_0_115"/>
          <p:cNvSpPr txBox="1"/>
          <p:nvPr/>
        </p:nvSpPr>
        <p:spPr>
          <a:xfrm>
            <a:off x="1159838" y="2622175"/>
            <a:ext cx="3799800" cy="1019100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DCDCAA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rgbClr val="DCDCAA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s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0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"Escribimos</a:t>
            </a:r>
            <a:r>
              <a:rPr lang="es" sz="1050">
                <a:solidFill>
                  <a:srgbClr val="D7BA7D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\n</a:t>
            </a:r>
            <a:r>
              <a:rPr lang="es" sz="10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en</a:t>
            </a:r>
            <a:r>
              <a:rPr lang="es" sz="1050">
                <a:solidFill>
                  <a:srgbClr val="D7BA7D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\n</a:t>
            </a:r>
            <a:r>
              <a:rPr lang="es" sz="10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varias</a:t>
            </a:r>
            <a:r>
              <a:rPr lang="es" sz="1050">
                <a:solidFill>
                  <a:srgbClr val="D7BA7D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\n</a:t>
            </a:r>
            <a:r>
              <a:rPr lang="es" sz="10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líneas."</a:t>
            </a:r>
            <a:r>
              <a:rPr lang="es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DCDCAA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9CDCFE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grpSp>
        <p:nvGrpSpPr>
          <p:cNvPr id="350" name="Google Shape;350;g22082d036f9_0_115"/>
          <p:cNvGrpSpPr/>
          <p:nvPr/>
        </p:nvGrpSpPr>
        <p:grpSpPr>
          <a:xfrm>
            <a:off x="555362" y="631437"/>
            <a:ext cx="700421" cy="692039"/>
            <a:chOff x="0" y="0"/>
            <a:chExt cx="1867789" cy="1845437"/>
          </a:xfrm>
        </p:grpSpPr>
        <p:sp>
          <p:nvSpPr>
            <p:cNvPr id="351" name="Google Shape;351;g22082d036f9_0_115"/>
            <p:cNvSpPr/>
            <p:nvPr/>
          </p:nvSpPr>
          <p:spPr>
            <a:xfrm>
              <a:off x="12700" y="12700"/>
              <a:ext cx="1842389" cy="1820037"/>
            </a:xfrm>
            <a:custGeom>
              <a:rect b="b" l="l" r="r" t="t"/>
              <a:pathLst>
                <a:path extrusionOk="0" h="1820037" w="1842389">
                  <a:moveTo>
                    <a:pt x="0" y="0"/>
                  </a:moveTo>
                  <a:lnTo>
                    <a:pt x="1842389" y="0"/>
                  </a:lnTo>
                  <a:lnTo>
                    <a:pt x="1842389" y="1820037"/>
                  </a:lnTo>
                  <a:lnTo>
                    <a:pt x="0" y="1820037"/>
                  </a:lnTo>
                  <a:close/>
                </a:path>
              </a:pathLst>
            </a:custGeom>
            <a:solidFill>
              <a:srgbClr val="FFAB40"/>
            </a:solidFill>
            <a:ln>
              <a:noFill/>
            </a:ln>
          </p:spPr>
        </p:sp>
        <p:sp>
          <p:nvSpPr>
            <p:cNvPr id="352" name="Google Shape;352;g22082d036f9_0_115"/>
            <p:cNvSpPr/>
            <p:nvPr/>
          </p:nvSpPr>
          <p:spPr>
            <a:xfrm>
              <a:off x="0" y="0"/>
              <a:ext cx="1867789" cy="1845437"/>
            </a:xfrm>
            <a:custGeom>
              <a:rect b="b" l="l" r="r" t="t"/>
              <a:pathLst>
                <a:path extrusionOk="0" h="1845437" w="1867789">
                  <a:moveTo>
                    <a:pt x="12700" y="0"/>
                  </a:moveTo>
                  <a:lnTo>
                    <a:pt x="1855089" y="0"/>
                  </a:lnTo>
                  <a:cubicBezTo>
                    <a:pt x="1862074" y="0"/>
                    <a:pt x="1867789" y="5715"/>
                    <a:pt x="1867789" y="12700"/>
                  </a:cubicBezTo>
                  <a:lnTo>
                    <a:pt x="1867789" y="1832737"/>
                  </a:lnTo>
                  <a:cubicBezTo>
                    <a:pt x="1867789" y="1839722"/>
                    <a:pt x="1862074" y="1845437"/>
                    <a:pt x="1855089" y="1845437"/>
                  </a:cubicBezTo>
                  <a:lnTo>
                    <a:pt x="12700" y="1845437"/>
                  </a:lnTo>
                  <a:cubicBezTo>
                    <a:pt x="5715" y="1845437"/>
                    <a:pt x="0" y="1839722"/>
                    <a:pt x="0" y="1832737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1832737"/>
                  </a:lnTo>
                  <a:lnTo>
                    <a:pt x="12700" y="1832737"/>
                  </a:lnTo>
                  <a:lnTo>
                    <a:pt x="12700" y="1820037"/>
                  </a:lnTo>
                  <a:lnTo>
                    <a:pt x="1855089" y="1820037"/>
                  </a:lnTo>
                  <a:lnTo>
                    <a:pt x="1855089" y="1832737"/>
                  </a:lnTo>
                  <a:lnTo>
                    <a:pt x="1842389" y="1832737"/>
                  </a:lnTo>
                  <a:lnTo>
                    <a:pt x="1842389" y="12700"/>
                  </a:lnTo>
                  <a:lnTo>
                    <a:pt x="1855089" y="12700"/>
                  </a:lnTo>
                  <a:lnTo>
                    <a:pt x="1855089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53" name="Google Shape;353;g22082d036f9_0_115"/>
          <p:cNvSpPr txBox="1"/>
          <p:nvPr/>
        </p:nvSpPr>
        <p:spPr>
          <a:xfrm>
            <a:off x="1342696" y="719975"/>
            <a:ext cx="73173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3500">
                <a:latin typeface="Archivo Black"/>
                <a:ea typeface="Archivo Black"/>
                <a:cs typeface="Archivo Black"/>
                <a:sym typeface="Archivo Black"/>
              </a:rPr>
              <a:t>La función print(): \n</a:t>
            </a:r>
            <a:endParaRPr sz="3500">
              <a:latin typeface="Archivo Black"/>
              <a:ea typeface="Archivo Black"/>
              <a:cs typeface="Archivo Black"/>
              <a:sym typeface="Archivo Black"/>
            </a:endParaRPr>
          </a:p>
        </p:txBody>
      </p:sp>
      <p:pic>
        <p:nvPicPr>
          <p:cNvPr id="354" name="Google Shape;354;g22082d036f9_0_1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6162" y="708046"/>
            <a:ext cx="538801" cy="538799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g22082d036f9_0_115"/>
          <p:cNvSpPr txBox="1"/>
          <p:nvPr/>
        </p:nvSpPr>
        <p:spPr>
          <a:xfrm>
            <a:off x="6008325" y="3584050"/>
            <a:ext cx="1827600" cy="3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i="0" lang="es" sz="1100" u="none" cap="none" strike="noStrike">
                <a:solidFill>
                  <a:srgbClr val="595959"/>
                </a:solidFill>
                <a:latin typeface="Archivo"/>
                <a:ea typeface="Archivo"/>
                <a:cs typeface="Archivo"/>
                <a:sym typeface="Archivo"/>
              </a:rPr>
              <a:t>Salida por pantalla</a:t>
            </a:r>
            <a:endParaRPr i="0" sz="1100" u="none" cap="none" strike="noStrike">
              <a:solidFill>
                <a:srgbClr val="595959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pic>
        <p:nvPicPr>
          <p:cNvPr id="356" name="Google Shape;356;g22082d036f9_0_1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60075" y="2622213"/>
            <a:ext cx="2124075" cy="1019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22082d036f9_0_130"/>
          <p:cNvSpPr txBox="1"/>
          <p:nvPr/>
        </p:nvSpPr>
        <p:spPr>
          <a:xfrm>
            <a:off x="589025" y="1463575"/>
            <a:ext cx="8182200" cy="29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dk1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\t </a:t>
            </a:r>
            <a:r>
              <a:rPr lang="es">
                <a:solidFill>
                  <a:schemeClr val="dk1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(tabulación) se utiliza para insertar un tabulador (o tabulación) en una cadena de texto. Cuando Python encuentra \t dentro de una cadena a imprimir, inserta un espacio equivalente al de una tabulación.</a:t>
            </a:r>
            <a:endParaRPr>
              <a:solidFill>
                <a:schemeClr val="dk1"/>
              </a:solidFill>
              <a:latin typeface="Archivo Narrow"/>
              <a:ea typeface="Archivo Narrow"/>
              <a:cs typeface="Archivo Narrow"/>
              <a:sym typeface="Archivo Narrow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Archivo Narrow"/>
              <a:ea typeface="Archivo Narrow"/>
              <a:cs typeface="Archivo Narrow"/>
              <a:sym typeface="Archivo Narrow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Archivo Narrow"/>
              <a:ea typeface="Archivo Narrow"/>
              <a:cs typeface="Archivo Narrow"/>
              <a:sym typeface="Archivo Narrow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Archivo Narrow"/>
              <a:ea typeface="Archivo Narrow"/>
              <a:cs typeface="Archivo Narrow"/>
              <a:sym typeface="Archivo Narrow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Archivo Narrow"/>
              <a:ea typeface="Archivo Narrow"/>
              <a:cs typeface="Archivo Narrow"/>
              <a:sym typeface="Archivo Narrow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Archivo Narrow"/>
              <a:ea typeface="Archivo Narrow"/>
              <a:cs typeface="Archivo Narrow"/>
              <a:sym typeface="Archivo Narrow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Archivo Narrow"/>
              <a:ea typeface="Archivo Narrow"/>
              <a:cs typeface="Archivo Narrow"/>
              <a:sym typeface="Archivo Narrow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El comportamiento exacto de </a:t>
            </a:r>
            <a:r>
              <a:rPr b="1" lang="es">
                <a:solidFill>
                  <a:schemeClr val="dk1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\t </a:t>
            </a:r>
            <a:r>
              <a:rPr lang="es">
                <a:solidFill>
                  <a:schemeClr val="dk1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depende de la longitud de las cadenas que lo rodean. La tabulación agrega un número fijo de espacios, y si las cadenas son más largas o más cortas de lo esperado, la alineación puede verse afectada.</a:t>
            </a:r>
            <a:endParaRPr>
              <a:solidFill>
                <a:schemeClr val="dk1"/>
              </a:solidFill>
              <a:latin typeface="Archivo Narrow"/>
              <a:ea typeface="Archivo Narrow"/>
              <a:cs typeface="Archivo Narrow"/>
              <a:sym typeface="Archivo Narrow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Archivo Narrow"/>
              <a:ea typeface="Archivo Narrow"/>
              <a:cs typeface="Archivo Narrow"/>
              <a:sym typeface="Archivo Narrow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Archivo Narrow"/>
              <a:ea typeface="Archivo Narrow"/>
              <a:cs typeface="Archivo Narrow"/>
              <a:sym typeface="Archivo Narrow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Archivo Narrow"/>
              <a:ea typeface="Archivo Narrow"/>
              <a:cs typeface="Archivo Narrow"/>
              <a:sym typeface="Archivo Narrow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Archivo Narrow"/>
              <a:ea typeface="Archivo Narrow"/>
              <a:cs typeface="Archivo Narrow"/>
              <a:sym typeface="Archivo Narrow"/>
            </a:endParaRPr>
          </a:p>
        </p:txBody>
      </p:sp>
      <p:sp>
        <p:nvSpPr>
          <p:cNvPr id="362" name="Google Shape;362;g22082d036f9_0_130"/>
          <p:cNvSpPr txBox="1"/>
          <p:nvPr/>
        </p:nvSpPr>
        <p:spPr>
          <a:xfrm>
            <a:off x="1061813" y="2203500"/>
            <a:ext cx="3799800" cy="1019100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DCDCAA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rgbClr val="DCDCAA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s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0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"Nombre </a:t>
            </a:r>
            <a:r>
              <a:rPr lang="es" sz="1050">
                <a:solidFill>
                  <a:srgbClr val="D7BA7D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\t</a:t>
            </a:r>
            <a:r>
              <a:rPr lang="es" sz="10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Apellido </a:t>
            </a:r>
            <a:r>
              <a:rPr lang="es" sz="1050">
                <a:solidFill>
                  <a:srgbClr val="D7BA7D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\t</a:t>
            </a:r>
            <a:r>
              <a:rPr lang="es" sz="10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Edad"</a:t>
            </a:r>
            <a:r>
              <a:rPr lang="es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rgbClr val="DCDCAA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s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0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"Juan </a:t>
            </a:r>
            <a:r>
              <a:rPr lang="es" sz="1050">
                <a:solidFill>
                  <a:srgbClr val="D7BA7D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\t</a:t>
            </a:r>
            <a:r>
              <a:rPr lang="es" sz="10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Fernández </a:t>
            </a:r>
            <a:r>
              <a:rPr lang="es" sz="1050">
                <a:solidFill>
                  <a:srgbClr val="D7BA7D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\t</a:t>
            </a:r>
            <a:r>
              <a:rPr lang="es" sz="10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32"</a:t>
            </a:r>
            <a:r>
              <a:rPr lang="es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DCDCAA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DCDCAA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9CDCFE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grpSp>
        <p:nvGrpSpPr>
          <p:cNvPr id="363" name="Google Shape;363;g22082d036f9_0_130"/>
          <p:cNvGrpSpPr/>
          <p:nvPr/>
        </p:nvGrpSpPr>
        <p:grpSpPr>
          <a:xfrm>
            <a:off x="555362" y="631437"/>
            <a:ext cx="700421" cy="692039"/>
            <a:chOff x="0" y="0"/>
            <a:chExt cx="1867789" cy="1845437"/>
          </a:xfrm>
        </p:grpSpPr>
        <p:sp>
          <p:nvSpPr>
            <p:cNvPr id="364" name="Google Shape;364;g22082d036f9_0_130"/>
            <p:cNvSpPr/>
            <p:nvPr/>
          </p:nvSpPr>
          <p:spPr>
            <a:xfrm>
              <a:off x="12700" y="12700"/>
              <a:ext cx="1842389" cy="1820037"/>
            </a:xfrm>
            <a:custGeom>
              <a:rect b="b" l="l" r="r" t="t"/>
              <a:pathLst>
                <a:path extrusionOk="0" h="1820037" w="1842389">
                  <a:moveTo>
                    <a:pt x="0" y="0"/>
                  </a:moveTo>
                  <a:lnTo>
                    <a:pt x="1842389" y="0"/>
                  </a:lnTo>
                  <a:lnTo>
                    <a:pt x="1842389" y="1820037"/>
                  </a:lnTo>
                  <a:lnTo>
                    <a:pt x="0" y="1820037"/>
                  </a:lnTo>
                  <a:close/>
                </a:path>
              </a:pathLst>
            </a:custGeom>
            <a:solidFill>
              <a:srgbClr val="FFAB40"/>
            </a:solidFill>
            <a:ln>
              <a:noFill/>
            </a:ln>
          </p:spPr>
        </p:sp>
        <p:sp>
          <p:nvSpPr>
            <p:cNvPr id="365" name="Google Shape;365;g22082d036f9_0_130"/>
            <p:cNvSpPr/>
            <p:nvPr/>
          </p:nvSpPr>
          <p:spPr>
            <a:xfrm>
              <a:off x="0" y="0"/>
              <a:ext cx="1867789" cy="1845437"/>
            </a:xfrm>
            <a:custGeom>
              <a:rect b="b" l="l" r="r" t="t"/>
              <a:pathLst>
                <a:path extrusionOk="0" h="1845437" w="1867789">
                  <a:moveTo>
                    <a:pt x="12700" y="0"/>
                  </a:moveTo>
                  <a:lnTo>
                    <a:pt x="1855089" y="0"/>
                  </a:lnTo>
                  <a:cubicBezTo>
                    <a:pt x="1862074" y="0"/>
                    <a:pt x="1867789" y="5715"/>
                    <a:pt x="1867789" y="12700"/>
                  </a:cubicBezTo>
                  <a:lnTo>
                    <a:pt x="1867789" y="1832737"/>
                  </a:lnTo>
                  <a:cubicBezTo>
                    <a:pt x="1867789" y="1839722"/>
                    <a:pt x="1862074" y="1845437"/>
                    <a:pt x="1855089" y="1845437"/>
                  </a:cubicBezTo>
                  <a:lnTo>
                    <a:pt x="12700" y="1845437"/>
                  </a:lnTo>
                  <a:cubicBezTo>
                    <a:pt x="5715" y="1845437"/>
                    <a:pt x="0" y="1839722"/>
                    <a:pt x="0" y="1832737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1832737"/>
                  </a:lnTo>
                  <a:lnTo>
                    <a:pt x="12700" y="1832737"/>
                  </a:lnTo>
                  <a:lnTo>
                    <a:pt x="12700" y="1820037"/>
                  </a:lnTo>
                  <a:lnTo>
                    <a:pt x="1855089" y="1820037"/>
                  </a:lnTo>
                  <a:lnTo>
                    <a:pt x="1855089" y="1832737"/>
                  </a:lnTo>
                  <a:lnTo>
                    <a:pt x="1842389" y="1832737"/>
                  </a:lnTo>
                  <a:lnTo>
                    <a:pt x="1842389" y="12700"/>
                  </a:lnTo>
                  <a:lnTo>
                    <a:pt x="1855089" y="12700"/>
                  </a:lnTo>
                  <a:lnTo>
                    <a:pt x="1855089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6" name="Google Shape;366;g22082d036f9_0_130"/>
          <p:cNvSpPr txBox="1"/>
          <p:nvPr/>
        </p:nvSpPr>
        <p:spPr>
          <a:xfrm>
            <a:off x="1342696" y="719975"/>
            <a:ext cx="73173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3500">
                <a:latin typeface="Archivo Black"/>
                <a:ea typeface="Archivo Black"/>
                <a:cs typeface="Archivo Black"/>
                <a:sym typeface="Archivo Black"/>
              </a:rPr>
              <a:t>La función print(): \t</a:t>
            </a:r>
            <a:endParaRPr sz="3500">
              <a:latin typeface="Archivo Black"/>
              <a:ea typeface="Archivo Black"/>
              <a:cs typeface="Archivo Black"/>
              <a:sym typeface="Archivo Black"/>
            </a:endParaRPr>
          </a:p>
        </p:txBody>
      </p:sp>
      <p:pic>
        <p:nvPicPr>
          <p:cNvPr id="367" name="Google Shape;367;g22082d036f9_0_1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6162" y="708046"/>
            <a:ext cx="538801" cy="538799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g22082d036f9_0_130"/>
          <p:cNvSpPr txBox="1"/>
          <p:nvPr/>
        </p:nvSpPr>
        <p:spPr>
          <a:xfrm>
            <a:off x="5910300" y="3165375"/>
            <a:ext cx="1827600" cy="3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i="0" lang="es" sz="1100" u="none" cap="none" strike="noStrike">
                <a:solidFill>
                  <a:srgbClr val="595959"/>
                </a:solidFill>
                <a:latin typeface="Archivo"/>
                <a:ea typeface="Archivo"/>
                <a:cs typeface="Archivo"/>
                <a:sym typeface="Archivo"/>
              </a:rPr>
              <a:t>Salida por pantalla</a:t>
            </a:r>
            <a:endParaRPr i="0" sz="1100" u="none" cap="none" strike="noStrike">
              <a:solidFill>
                <a:srgbClr val="595959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pic>
        <p:nvPicPr>
          <p:cNvPr id="369" name="Google Shape;369;g22082d036f9_0_1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86575" y="2366600"/>
            <a:ext cx="2895600" cy="76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22082d036f9_0_223"/>
          <p:cNvSpPr/>
          <p:nvPr/>
        </p:nvSpPr>
        <p:spPr>
          <a:xfrm>
            <a:off x="0" y="0"/>
            <a:ext cx="9144000" cy="51435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379" name="Google Shape;379;g22082d036f9_0_223"/>
          <p:cNvGrpSpPr/>
          <p:nvPr/>
        </p:nvGrpSpPr>
        <p:grpSpPr>
          <a:xfrm>
            <a:off x="922452" y="1919135"/>
            <a:ext cx="995192" cy="1109627"/>
            <a:chOff x="0" y="-9525"/>
            <a:chExt cx="354123" cy="394843"/>
          </a:xfrm>
        </p:grpSpPr>
        <p:sp>
          <p:nvSpPr>
            <p:cNvPr id="380" name="Google Shape;380;g22082d036f9_0_223"/>
            <p:cNvSpPr/>
            <p:nvPr/>
          </p:nvSpPr>
          <p:spPr>
            <a:xfrm>
              <a:off x="0" y="0"/>
              <a:ext cx="354123" cy="385318"/>
            </a:xfrm>
            <a:custGeom>
              <a:rect b="b" l="l" r="r" t="t"/>
              <a:pathLst>
                <a:path extrusionOk="0" h="385318" w="354123">
                  <a:moveTo>
                    <a:pt x="0" y="0"/>
                  </a:moveTo>
                  <a:lnTo>
                    <a:pt x="354123" y="0"/>
                  </a:lnTo>
                  <a:lnTo>
                    <a:pt x="354123" y="385318"/>
                  </a:lnTo>
                  <a:lnTo>
                    <a:pt x="0" y="385318"/>
                  </a:lnTo>
                  <a:close/>
                </a:path>
              </a:pathLst>
            </a:custGeom>
            <a:solidFill>
              <a:srgbClr val="D2A6F4"/>
            </a:solidFill>
            <a:ln>
              <a:noFill/>
            </a:ln>
          </p:spPr>
        </p:sp>
        <p:sp>
          <p:nvSpPr>
            <p:cNvPr id="381" name="Google Shape;381;g22082d036f9_0_223"/>
            <p:cNvSpPr txBox="1"/>
            <p:nvPr/>
          </p:nvSpPr>
          <p:spPr>
            <a:xfrm>
              <a:off x="0" y="-9525"/>
              <a:ext cx="354000" cy="39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5994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82" name="Google Shape;382;g22082d036f9_0_223"/>
          <p:cNvSpPr txBox="1"/>
          <p:nvPr/>
        </p:nvSpPr>
        <p:spPr>
          <a:xfrm>
            <a:off x="2049950" y="2073750"/>
            <a:ext cx="66849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999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</a:pPr>
            <a:r>
              <a:rPr b="1" lang="es" sz="5200">
                <a:solidFill>
                  <a:srgbClr val="434343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Tipos de datos simples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3" name="Google Shape;383;g22082d036f9_0_2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47351" y="2116289"/>
            <a:ext cx="745400" cy="74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3"/>
          <p:cNvSpPr txBox="1"/>
          <p:nvPr/>
        </p:nvSpPr>
        <p:spPr>
          <a:xfrm>
            <a:off x="652775" y="507575"/>
            <a:ext cx="8209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2400">
                <a:latin typeface="Archivo Black"/>
                <a:ea typeface="Archivo Black"/>
                <a:cs typeface="Archivo Black"/>
                <a:sym typeface="Archivo Black"/>
              </a:rPr>
              <a:t>TIPOS DE DATOS.</a:t>
            </a:r>
            <a:endParaRPr b="0" i="0" sz="2400" u="none" cap="none" strike="noStrike">
              <a:solidFill>
                <a:srgbClr val="000000"/>
              </a:solidFill>
              <a:latin typeface="Archivo Black"/>
              <a:ea typeface="Archivo Black"/>
              <a:cs typeface="Archivo Black"/>
              <a:sym typeface="Archivo Black"/>
            </a:endParaRPr>
          </a:p>
        </p:txBody>
      </p:sp>
      <p:sp>
        <p:nvSpPr>
          <p:cNvPr id="389" name="Google Shape;389;p3"/>
          <p:cNvSpPr txBox="1"/>
          <p:nvPr/>
        </p:nvSpPr>
        <p:spPr>
          <a:xfrm>
            <a:off x="589025" y="1091600"/>
            <a:ext cx="4098300" cy="328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En Python, un "tipo de dato" se refiere a la categoría o clasificación de los valores que una variable puede almacenar. </a:t>
            </a:r>
            <a:endParaRPr>
              <a:solidFill>
                <a:schemeClr val="dk1"/>
              </a:solidFill>
              <a:latin typeface="Archivo Narrow"/>
              <a:ea typeface="Archivo Narrow"/>
              <a:cs typeface="Archivo Narrow"/>
              <a:sym typeface="Archivo Narrow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Cada valor en Python pertenece a un</a:t>
            </a:r>
            <a:r>
              <a:rPr b="1" lang="es">
                <a:solidFill>
                  <a:schemeClr val="dk1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 tipo de dato específico</a:t>
            </a:r>
            <a:r>
              <a:rPr lang="es">
                <a:solidFill>
                  <a:schemeClr val="dk1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, y estos tipos de datos determinan cómo se almacenan los datos en la memoria y qué operaciones se pueden realizar en ellos. </a:t>
            </a:r>
            <a:endParaRPr>
              <a:solidFill>
                <a:schemeClr val="dk1"/>
              </a:solidFill>
              <a:latin typeface="Archivo Narrow"/>
              <a:ea typeface="Archivo Narrow"/>
              <a:cs typeface="Archivo Narrow"/>
              <a:sym typeface="Archivo Narrow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Archivo Narrow"/>
              <a:ea typeface="Archivo Narrow"/>
              <a:cs typeface="Archivo Narrow"/>
              <a:sym typeface="Archivo Narrow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Los tipos de datos en Python son fundamentales para el manejo de variables y la realización de operaciones en el código.</a:t>
            </a:r>
            <a:endParaRPr>
              <a:solidFill>
                <a:schemeClr val="dk1"/>
              </a:solidFill>
              <a:latin typeface="Archivo Narrow"/>
              <a:ea typeface="Archivo Narrow"/>
              <a:cs typeface="Archivo Narrow"/>
              <a:sym typeface="Archivo Narrow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Archivo Narrow"/>
              <a:ea typeface="Archivo Narrow"/>
              <a:cs typeface="Archivo Narrow"/>
              <a:sym typeface="Archivo Narrow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Archivo Narrow"/>
              <a:ea typeface="Archivo Narrow"/>
              <a:cs typeface="Archivo Narrow"/>
              <a:sym typeface="Archivo Narro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chivo Narrow"/>
              <a:ea typeface="Archivo Narrow"/>
              <a:cs typeface="Archivo Narrow"/>
              <a:sym typeface="Archivo Narro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chivo Narrow"/>
              <a:ea typeface="Archivo Narrow"/>
              <a:cs typeface="Archivo Narrow"/>
              <a:sym typeface="Archivo Narrow"/>
            </a:endParaRPr>
          </a:p>
        </p:txBody>
      </p:sp>
      <p:pic>
        <p:nvPicPr>
          <p:cNvPr id="390" name="Google Shape;390;p3"/>
          <p:cNvPicPr preferRelativeResize="0"/>
          <p:nvPr/>
        </p:nvPicPr>
        <p:blipFill rotWithShape="1">
          <a:blip r:embed="rId4">
            <a:alphaModFix/>
          </a:blip>
          <a:srcRect b="0" l="27314" r="-37011" t="0"/>
          <a:stretch/>
        </p:blipFill>
        <p:spPr>
          <a:xfrm>
            <a:off x="4908000" y="276925"/>
            <a:ext cx="6087024" cy="4165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22068e88a2f_0_233"/>
          <p:cNvSpPr txBox="1"/>
          <p:nvPr/>
        </p:nvSpPr>
        <p:spPr>
          <a:xfrm>
            <a:off x="5025375" y="1412675"/>
            <a:ext cx="3745800" cy="29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Python es un lenguaje de programación que </a:t>
            </a:r>
            <a:r>
              <a:rPr b="1" lang="es">
                <a:solidFill>
                  <a:schemeClr val="dk1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no requiere especificar el tipo de dato</a:t>
            </a:r>
            <a:r>
              <a:rPr lang="es">
                <a:solidFill>
                  <a:schemeClr val="dk1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 de una variable al declararla. </a:t>
            </a:r>
            <a:endParaRPr>
              <a:solidFill>
                <a:schemeClr val="dk1"/>
              </a:solidFill>
              <a:latin typeface="Archivo Narrow"/>
              <a:ea typeface="Archivo Narrow"/>
              <a:cs typeface="Archivo Narrow"/>
              <a:sym typeface="Archivo Narrow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Python infiere automáticamente el tipo de dato en tiempo de ejecución según el valor que se le asigna a la variable. Esto proporciona flexibilidad y simplifica la escritura de código.</a:t>
            </a:r>
            <a:endParaRPr>
              <a:solidFill>
                <a:schemeClr val="dk1"/>
              </a:solidFill>
              <a:latin typeface="Archivo Narrow"/>
              <a:ea typeface="Archivo Narrow"/>
              <a:cs typeface="Archivo Narrow"/>
              <a:sym typeface="Archivo Narrow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Recordemos que la forma de asignar el dato a una variable es a través del </a:t>
            </a:r>
            <a:r>
              <a:rPr b="1" lang="es">
                <a:solidFill>
                  <a:schemeClr val="dk1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operador de asignación “=”</a:t>
            </a:r>
            <a:endParaRPr>
              <a:solidFill>
                <a:schemeClr val="dk1"/>
              </a:solidFill>
              <a:latin typeface="Archivo Narrow"/>
              <a:ea typeface="Archivo Narrow"/>
              <a:cs typeface="Archivo Narrow"/>
              <a:sym typeface="Archivo Narrow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Archivo Narrow"/>
              <a:ea typeface="Archivo Narrow"/>
              <a:cs typeface="Archivo Narrow"/>
              <a:sym typeface="Archivo Narrow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Archivo Narrow"/>
              <a:ea typeface="Archivo Narrow"/>
              <a:cs typeface="Archivo Narrow"/>
              <a:sym typeface="Archivo Narrow"/>
            </a:endParaRPr>
          </a:p>
        </p:txBody>
      </p:sp>
      <p:sp>
        <p:nvSpPr>
          <p:cNvPr id="396" name="Google Shape;396;g22068e88a2f_0_233"/>
          <p:cNvSpPr txBox="1"/>
          <p:nvPr/>
        </p:nvSpPr>
        <p:spPr>
          <a:xfrm>
            <a:off x="5125800" y="697275"/>
            <a:ext cx="3714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4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rPr>
              <a:t>TIPOS DE DATOS.</a:t>
            </a:r>
            <a:endParaRPr sz="2400">
              <a:latin typeface="Archivo Black"/>
              <a:ea typeface="Archivo Black"/>
              <a:cs typeface="Archivo Black"/>
              <a:sym typeface="Archivo Black"/>
            </a:endParaRPr>
          </a:p>
        </p:txBody>
      </p:sp>
      <p:sp>
        <p:nvSpPr>
          <p:cNvPr id="397" name="Google Shape;397;g22068e88a2f_0_233"/>
          <p:cNvSpPr txBox="1"/>
          <p:nvPr/>
        </p:nvSpPr>
        <p:spPr>
          <a:xfrm>
            <a:off x="582400" y="1412675"/>
            <a:ext cx="4107900" cy="2457300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5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nombre</a:t>
            </a:r>
            <a:r>
              <a:rPr lang="es" sz="15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5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" sz="15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5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"Talento Tech"</a:t>
            </a:r>
            <a:r>
              <a:rPr lang="es" sz="1550">
                <a:solidFill>
                  <a:srgbClr val="6A9955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# string</a:t>
            </a:r>
            <a:endParaRPr sz="1550">
              <a:solidFill>
                <a:srgbClr val="6A9955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50">
              <a:solidFill>
                <a:srgbClr val="6A9955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5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numero</a:t>
            </a:r>
            <a:r>
              <a:rPr lang="es" sz="15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5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" sz="15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550">
                <a:solidFill>
                  <a:srgbClr val="B5CEA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1234</a:t>
            </a:r>
            <a:r>
              <a:rPr lang="es" sz="15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</a:t>
            </a:r>
            <a:r>
              <a:rPr lang="es" sz="1550">
                <a:solidFill>
                  <a:srgbClr val="6A9955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# int</a:t>
            </a:r>
            <a:endParaRPr sz="1550">
              <a:solidFill>
                <a:srgbClr val="6A9955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50">
              <a:solidFill>
                <a:srgbClr val="6A9955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5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importe</a:t>
            </a:r>
            <a:r>
              <a:rPr lang="es" sz="15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5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" sz="15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550">
                <a:solidFill>
                  <a:srgbClr val="B5CEA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35.75</a:t>
            </a:r>
            <a:r>
              <a:rPr lang="es" sz="15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s" sz="1550">
                <a:solidFill>
                  <a:srgbClr val="6A9955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# float</a:t>
            </a:r>
            <a:endParaRPr sz="1550">
              <a:solidFill>
                <a:srgbClr val="6A9955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50">
              <a:solidFill>
                <a:srgbClr val="6A9955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5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activo</a:t>
            </a:r>
            <a:r>
              <a:rPr lang="es" sz="15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5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" sz="15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550">
                <a:solidFill>
                  <a:srgbClr val="569CD6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False</a:t>
            </a:r>
            <a:r>
              <a:rPr lang="es" sz="15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     </a:t>
            </a:r>
            <a:r>
              <a:rPr lang="es" sz="1550">
                <a:solidFill>
                  <a:srgbClr val="6A9955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# bool</a:t>
            </a:r>
            <a:endParaRPr sz="1550">
              <a:solidFill>
                <a:srgbClr val="6A9955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DCDCAA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9CDCFE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22082d036f9_0_240"/>
          <p:cNvSpPr txBox="1"/>
          <p:nvPr/>
        </p:nvSpPr>
        <p:spPr>
          <a:xfrm>
            <a:off x="589025" y="1463575"/>
            <a:ext cx="8182200" cy="29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Existen una gran variedad de datos en </a:t>
            </a:r>
            <a:r>
              <a:rPr b="1" lang="es">
                <a:solidFill>
                  <a:schemeClr val="dk1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Python</a:t>
            </a:r>
            <a:r>
              <a:rPr lang="es">
                <a:solidFill>
                  <a:schemeClr val="dk1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. Entre ellos algunos que se consideran “</a:t>
            </a:r>
            <a:r>
              <a:rPr i="1" lang="es">
                <a:solidFill>
                  <a:schemeClr val="dk1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tipos de datos básicos</a:t>
            </a:r>
            <a:r>
              <a:rPr lang="es">
                <a:solidFill>
                  <a:schemeClr val="dk1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”:</a:t>
            </a:r>
            <a:endParaRPr>
              <a:solidFill>
                <a:schemeClr val="dk1"/>
              </a:solidFill>
              <a:latin typeface="Archivo Narrow"/>
              <a:ea typeface="Archivo Narrow"/>
              <a:cs typeface="Archivo Narrow"/>
              <a:sym typeface="Archivo Narrow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Archivo Narrow"/>
              <a:ea typeface="Archivo Narrow"/>
              <a:cs typeface="Archivo Narrow"/>
              <a:sym typeface="Archivo Narrow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  <a:latin typeface="Archivo Narrow"/>
              <a:ea typeface="Archivo Narrow"/>
              <a:cs typeface="Archivo Narrow"/>
              <a:sym typeface="Archivo Narrow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Archivo Narrow"/>
              <a:ea typeface="Archivo Narrow"/>
              <a:cs typeface="Archivo Narrow"/>
              <a:sym typeface="Archivo Narrow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Archivo Narrow"/>
              <a:ea typeface="Archivo Narrow"/>
              <a:cs typeface="Archivo Narrow"/>
              <a:sym typeface="Archivo Narrow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Archivo Narrow"/>
              <a:ea typeface="Archivo Narrow"/>
              <a:cs typeface="Archivo Narrow"/>
              <a:sym typeface="Archivo Narrow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Archivo Narrow"/>
              <a:ea typeface="Archivo Narrow"/>
              <a:cs typeface="Archivo Narrow"/>
              <a:sym typeface="Archivo Narrow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  <a:latin typeface="Archivo Narrow"/>
              <a:ea typeface="Archivo Narrow"/>
              <a:cs typeface="Archivo Narrow"/>
              <a:sym typeface="Archivo Narrow"/>
            </a:endParaRPr>
          </a:p>
        </p:txBody>
      </p:sp>
      <p:sp>
        <p:nvSpPr>
          <p:cNvPr id="403" name="Google Shape;403;g22082d036f9_0_240"/>
          <p:cNvSpPr txBox="1"/>
          <p:nvPr/>
        </p:nvSpPr>
        <p:spPr>
          <a:xfrm>
            <a:off x="5047675" y="2596950"/>
            <a:ext cx="3326100" cy="936600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cadena</a:t>
            </a:r>
            <a:r>
              <a:rPr lang="es" sz="105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" sz="1050">
                <a:solidFill>
                  <a:srgbClr val="D4D4D4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s" sz="105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" sz="1050">
                <a:solidFill>
                  <a:srgbClr val="CE9178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"Hola Mundo"</a:t>
            </a:r>
            <a:r>
              <a:rPr lang="es" sz="105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" sz="1050">
                <a:solidFill>
                  <a:srgbClr val="6A9955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# string</a:t>
            </a:r>
            <a:endParaRPr sz="1050">
              <a:solidFill>
                <a:srgbClr val="6A9955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entero</a:t>
            </a:r>
            <a:r>
              <a:rPr lang="es" sz="105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" sz="1050">
                <a:solidFill>
                  <a:srgbClr val="D4D4D4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s" sz="105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" sz="1050">
                <a:solidFill>
                  <a:srgbClr val="B5CEA8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s" sz="105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es" sz="1050">
                <a:solidFill>
                  <a:srgbClr val="6A9955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# int</a:t>
            </a:r>
            <a:endParaRPr sz="1050">
              <a:solidFill>
                <a:srgbClr val="6A9955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flotante</a:t>
            </a:r>
            <a:r>
              <a:rPr lang="es" sz="105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" sz="1050">
                <a:solidFill>
                  <a:srgbClr val="D4D4D4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s" sz="105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" sz="1050">
                <a:solidFill>
                  <a:srgbClr val="B5CEA8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12.3</a:t>
            </a:r>
            <a:r>
              <a:rPr lang="es" sz="105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s" sz="1050">
                <a:solidFill>
                  <a:srgbClr val="6A9955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# float</a:t>
            </a:r>
            <a:endParaRPr sz="1050">
              <a:solidFill>
                <a:srgbClr val="6A9955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logico</a:t>
            </a:r>
            <a:r>
              <a:rPr lang="es" sz="105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" sz="1050">
                <a:solidFill>
                  <a:srgbClr val="D4D4D4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s" sz="105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" sz="105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True        </a:t>
            </a:r>
            <a:r>
              <a:rPr lang="es" sz="105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" sz="1050">
                <a:solidFill>
                  <a:srgbClr val="6A9955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# boolean</a:t>
            </a:r>
            <a:endParaRPr sz="1050">
              <a:solidFill>
                <a:srgbClr val="DCDCAA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grpSp>
        <p:nvGrpSpPr>
          <p:cNvPr id="404" name="Google Shape;404;g22082d036f9_0_240"/>
          <p:cNvGrpSpPr/>
          <p:nvPr/>
        </p:nvGrpSpPr>
        <p:grpSpPr>
          <a:xfrm>
            <a:off x="555362" y="631437"/>
            <a:ext cx="700421" cy="692039"/>
            <a:chOff x="0" y="0"/>
            <a:chExt cx="1867789" cy="1845437"/>
          </a:xfrm>
        </p:grpSpPr>
        <p:sp>
          <p:nvSpPr>
            <p:cNvPr id="405" name="Google Shape;405;g22082d036f9_0_240"/>
            <p:cNvSpPr/>
            <p:nvPr/>
          </p:nvSpPr>
          <p:spPr>
            <a:xfrm>
              <a:off x="12700" y="12700"/>
              <a:ext cx="1842389" cy="1820037"/>
            </a:xfrm>
            <a:custGeom>
              <a:rect b="b" l="l" r="r" t="t"/>
              <a:pathLst>
                <a:path extrusionOk="0" h="1820037" w="1842389">
                  <a:moveTo>
                    <a:pt x="0" y="0"/>
                  </a:moveTo>
                  <a:lnTo>
                    <a:pt x="1842389" y="0"/>
                  </a:lnTo>
                  <a:lnTo>
                    <a:pt x="1842389" y="1820037"/>
                  </a:lnTo>
                  <a:lnTo>
                    <a:pt x="0" y="1820037"/>
                  </a:lnTo>
                  <a:close/>
                </a:path>
              </a:pathLst>
            </a:custGeom>
            <a:solidFill>
              <a:srgbClr val="FFAB40"/>
            </a:solidFill>
            <a:ln>
              <a:noFill/>
            </a:ln>
          </p:spPr>
        </p:sp>
        <p:sp>
          <p:nvSpPr>
            <p:cNvPr id="406" name="Google Shape;406;g22082d036f9_0_240"/>
            <p:cNvSpPr/>
            <p:nvPr/>
          </p:nvSpPr>
          <p:spPr>
            <a:xfrm>
              <a:off x="0" y="0"/>
              <a:ext cx="1867789" cy="1845437"/>
            </a:xfrm>
            <a:custGeom>
              <a:rect b="b" l="l" r="r" t="t"/>
              <a:pathLst>
                <a:path extrusionOk="0" h="1845437" w="1867789">
                  <a:moveTo>
                    <a:pt x="12700" y="0"/>
                  </a:moveTo>
                  <a:lnTo>
                    <a:pt x="1855089" y="0"/>
                  </a:lnTo>
                  <a:cubicBezTo>
                    <a:pt x="1862074" y="0"/>
                    <a:pt x="1867789" y="5715"/>
                    <a:pt x="1867789" y="12700"/>
                  </a:cubicBezTo>
                  <a:lnTo>
                    <a:pt x="1867789" y="1832737"/>
                  </a:lnTo>
                  <a:cubicBezTo>
                    <a:pt x="1867789" y="1839722"/>
                    <a:pt x="1862074" y="1845437"/>
                    <a:pt x="1855089" y="1845437"/>
                  </a:cubicBezTo>
                  <a:lnTo>
                    <a:pt x="12700" y="1845437"/>
                  </a:lnTo>
                  <a:cubicBezTo>
                    <a:pt x="5715" y="1845437"/>
                    <a:pt x="0" y="1839722"/>
                    <a:pt x="0" y="1832737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1832737"/>
                  </a:lnTo>
                  <a:lnTo>
                    <a:pt x="12700" y="1832737"/>
                  </a:lnTo>
                  <a:lnTo>
                    <a:pt x="12700" y="1820037"/>
                  </a:lnTo>
                  <a:lnTo>
                    <a:pt x="1855089" y="1820037"/>
                  </a:lnTo>
                  <a:lnTo>
                    <a:pt x="1855089" y="1832737"/>
                  </a:lnTo>
                  <a:lnTo>
                    <a:pt x="1842389" y="1832737"/>
                  </a:lnTo>
                  <a:lnTo>
                    <a:pt x="1842389" y="12700"/>
                  </a:lnTo>
                  <a:lnTo>
                    <a:pt x="1855089" y="12700"/>
                  </a:lnTo>
                  <a:lnTo>
                    <a:pt x="1855089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07" name="Google Shape;407;g22082d036f9_0_240"/>
          <p:cNvSpPr txBox="1"/>
          <p:nvPr/>
        </p:nvSpPr>
        <p:spPr>
          <a:xfrm>
            <a:off x="1342696" y="719975"/>
            <a:ext cx="73173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3500">
                <a:latin typeface="Archivo Black"/>
                <a:ea typeface="Archivo Black"/>
                <a:cs typeface="Archivo Black"/>
                <a:sym typeface="Archivo Black"/>
              </a:rPr>
              <a:t>Tipos de datos</a:t>
            </a:r>
            <a:endParaRPr sz="3500">
              <a:latin typeface="Archivo Black"/>
              <a:ea typeface="Archivo Black"/>
              <a:cs typeface="Archivo Black"/>
              <a:sym typeface="Archivo Black"/>
            </a:endParaRPr>
          </a:p>
        </p:txBody>
      </p:sp>
      <p:pic>
        <p:nvPicPr>
          <p:cNvPr id="408" name="Google Shape;408;g22082d036f9_0_2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6162" y="708046"/>
            <a:ext cx="538801" cy="538799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Google Shape;409;g22082d036f9_0_240"/>
          <p:cNvSpPr/>
          <p:nvPr/>
        </p:nvSpPr>
        <p:spPr>
          <a:xfrm>
            <a:off x="845725" y="2795850"/>
            <a:ext cx="1590600" cy="538800"/>
          </a:xfrm>
          <a:prstGeom prst="flowChartAlternateProcess">
            <a:avLst/>
          </a:prstGeom>
          <a:solidFill>
            <a:srgbClr val="FFAB40"/>
          </a:solidFill>
          <a:ln cap="flat" cmpd="sng" w="9525">
            <a:solidFill>
              <a:srgbClr val="F8C82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601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Montserrat"/>
              <a:buNone/>
            </a:pPr>
            <a:r>
              <a:rPr lang="es">
                <a:solidFill>
                  <a:srgbClr val="595959"/>
                </a:solidFill>
                <a:latin typeface="Archivo"/>
                <a:ea typeface="Archivo"/>
                <a:cs typeface="Archivo"/>
                <a:sym typeface="Archivo"/>
              </a:rPr>
              <a:t>Tipos de datos simples</a:t>
            </a:r>
            <a:endParaRPr b="0" i="0" sz="1400" u="none" cap="none" strike="noStrike"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0" name="Google Shape;410;g22082d036f9_0_240"/>
          <p:cNvSpPr/>
          <p:nvPr/>
        </p:nvSpPr>
        <p:spPr>
          <a:xfrm>
            <a:off x="2927325" y="2193900"/>
            <a:ext cx="1737300" cy="343500"/>
          </a:xfrm>
          <a:prstGeom prst="flowChartAlternateProcess">
            <a:avLst/>
          </a:prstGeom>
          <a:solidFill>
            <a:srgbClr val="FFAB40"/>
          </a:solidFill>
          <a:ln cap="flat" cmpd="sng" w="9525">
            <a:solidFill>
              <a:srgbClr val="F8C82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601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Montserrat"/>
              <a:buNone/>
            </a:pPr>
            <a:r>
              <a:rPr lang="es">
                <a:solidFill>
                  <a:srgbClr val="595959"/>
                </a:solidFill>
                <a:latin typeface="Archivo"/>
                <a:ea typeface="Archivo"/>
                <a:cs typeface="Archivo"/>
                <a:sym typeface="Archivo"/>
              </a:rPr>
              <a:t>int (enteros)</a:t>
            </a:r>
            <a:endParaRPr b="0" i="0" sz="1400" u="none" cap="none" strike="noStrike"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1" name="Google Shape;411;g22082d036f9_0_240"/>
          <p:cNvSpPr/>
          <p:nvPr/>
        </p:nvSpPr>
        <p:spPr>
          <a:xfrm>
            <a:off x="2927325" y="2630575"/>
            <a:ext cx="1737300" cy="372600"/>
          </a:xfrm>
          <a:prstGeom prst="flowChartAlternateProcess">
            <a:avLst/>
          </a:prstGeom>
          <a:solidFill>
            <a:srgbClr val="FFAB40"/>
          </a:solidFill>
          <a:ln cap="flat" cmpd="sng" w="9525">
            <a:solidFill>
              <a:srgbClr val="F8C82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601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Montserrat"/>
              <a:buNone/>
            </a:pPr>
            <a:r>
              <a:rPr lang="es">
                <a:solidFill>
                  <a:srgbClr val="595959"/>
                </a:solidFill>
                <a:latin typeface="Archivo"/>
                <a:ea typeface="Archivo"/>
                <a:cs typeface="Archivo"/>
                <a:sym typeface="Archivo"/>
              </a:rPr>
              <a:t>float (reales)</a:t>
            </a:r>
            <a:endParaRPr>
              <a:solidFill>
                <a:srgbClr val="595959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412" name="Google Shape;412;g22082d036f9_0_240"/>
          <p:cNvSpPr/>
          <p:nvPr/>
        </p:nvSpPr>
        <p:spPr>
          <a:xfrm>
            <a:off x="2927325" y="3096111"/>
            <a:ext cx="1737300" cy="372600"/>
          </a:xfrm>
          <a:prstGeom prst="flowChartAlternateProcess">
            <a:avLst/>
          </a:prstGeom>
          <a:solidFill>
            <a:srgbClr val="FFAB40"/>
          </a:solidFill>
          <a:ln cap="flat" cmpd="sng" w="9525">
            <a:solidFill>
              <a:srgbClr val="F8C82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601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Montserrat"/>
              <a:buNone/>
            </a:pPr>
            <a:r>
              <a:rPr lang="es">
                <a:solidFill>
                  <a:srgbClr val="595959"/>
                </a:solidFill>
                <a:latin typeface="Archivo"/>
                <a:ea typeface="Archivo"/>
                <a:cs typeface="Archivo"/>
                <a:sym typeface="Archivo"/>
              </a:rPr>
              <a:t>string (cadenas)</a:t>
            </a:r>
            <a:endParaRPr b="0" i="0" sz="1400" u="none" cap="none" strike="noStrike"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3" name="Google Shape;413;g22082d036f9_0_240"/>
          <p:cNvSpPr/>
          <p:nvPr/>
        </p:nvSpPr>
        <p:spPr>
          <a:xfrm>
            <a:off x="2927325" y="3561645"/>
            <a:ext cx="1737300" cy="372600"/>
          </a:xfrm>
          <a:prstGeom prst="flowChartAlternateProcess">
            <a:avLst/>
          </a:prstGeom>
          <a:solidFill>
            <a:srgbClr val="FFAB40"/>
          </a:solidFill>
          <a:ln cap="flat" cmpd="sng" w="9525">
            <a:solidFill>
              <a:srgbClr val="F8C82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601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Montserrat"/>
              <a:buNone/>
            </a:pPr>
            <a:r>
              <a:rPr lang="es">
                <a:solidFill>
                  <a:srgbClr val="595959"/>
                </a:solidFill>
                <a:latin typeface="Archivo"/>
                <a:ea typeface="Archivo"/>
                <a:cs typeface="Archivo"/>
                <a:sym typeface="Archivo"/>
              </a:rPr>
              <a:t>bool (lógicos)</a:t>
            </a:r>
            <a:endParaRPr b="0" i="0" sz="1400" u="none" cap="none" strike="noStrike"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14" name="Google Shape;414;g22082d036f9_0_240"/>
          <p:cNvCxnSpPr>
            <a:stCxn id="409" idx="3"/>
            <a:endCxn id="410" idx="1"/>
          </p:cNvCxnSpPr>
          <p:nvPr/>
        </p:nvCxnSpPr>
        <p:spPr>
          <a:xfrm flipH="1" rot="10800000">
            <a:off x="2436325" y="2365650"/>
            <a:ext cx="491100" cy="699600"/>
          </a:xfrm>
          <a:prstGeom prst="straightConnector1">
            <a:avLst/>
          </a:prstGeom>
          <a:noFill/>
          <a:ln cap="flat" cmpd="sng" w="28575">
            <a:solidFill>
              <a:srgbClr val="F8C823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15" name="Google Shape;415;g22082d036f9_0_240"/>
          <p:cNvCxnSpPr>
            <a:stCxn id="409" idx="3"/>
            <a:endCxn id="411" idx="1"/>
          </p:cNvCxnSpPr>
          <p:nvPr/>
        </p:nvCxnSpPr>
        <p:spPr>
          <a:xfrm flipH="1" rot="10800000">
            <a:off x="2436325" y="2816850"/>
            <a:ext cx="491100" cy="248400"/>
          </a:xfrm>
          <a:prstGeom prst="straightConnector1">
            <a:avLst/>
          </a:prstGeom>
          <a:noFill/>
          <a:ln cap="flat" cmpd="sng" w="28575">
            <a:solidFill>
              <a:srgbClr val="F8C823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16" name="Google Shape;416;g22082d036f9_0_240"/>
          <p:cNvCxnSpPr>
            <a:stCxn id="409" idx="3"/>
            <a:endCxn id="412" idx="1"/>
          </p:cNvCxnSpPr>
          <p:nvPr/>
        </p:nvCxnSpPr>
        <p:spPr>
          <a:xfrm>
            <a:off x="2436325" y="3065250"/>
            <a:ext cx="491100" cy="217200"/>
          </a:xfrm>
          <a:prstGeom prst="straightConnector1">
            <a:avLst/>
          </a:prstGeom>
          <a:noFill/>
          <a:ln cap="flat" cmpd="sng" w="28575">
            <a:solidFill>
              <a:srgbClr val="F8C823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17" name="Google Shape;417;g22082d036f9_0_240"/>
          <p:cNvCxnSpPr>
            <a:stCxn id="409" idx="3"/>
            <a:endCxn id="413" idx="1"/>
          </p:cNvCxnSpPr>
          <p:nvPr/>
        </p:nvCxnSpPr>
        <p:spPr>
          <a:xfrm>
            <a:off x="2436325" y="3065250"/>
            <a:ext cx="491100" cy="682800"/>
          </a:xfrm>
          <a:prstGeom prst="straightConnector1">
            <a:avLst/>
          </a:prstGeom>
          <a:noFill/>
          <a:ln cap="flat" cmpd="sng" w="28575">
            <a:solidFill>
              <a:srgbClr val="F8C823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22082d036f9_0_263"/>
          <p:cNvSpPr txBox="1"/>
          <p:nvPr/>
        </p:nvSpPr>
        <p:spPr>
          <a:xfrm>
            <a:off x="589025" y="1463575"/>
            <a:ext cx="8182200" cy="29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Existen una gran variedad de datos en </a:t>
            </a:r>
            <a:r>
              <a:rPr b="1" lang="es">
                <a:solidFill>
                  <a:schemeClr val="dk1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Python</a:t>
            </a:r>
            <a:r>
              <a:rPr lang="es">
                <a:solidFill>
                  <a:schemeClr val="dk1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. Entre ellos algunos que se consideran “</a:t>
            </a:r>
            <a:r>
              <a:rPr i="1" lang="es">
                <a:solidFill>
                  <a:schemeClr val="dk1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tipos de datos básicos</a:t>
            </a:r>
            <a:r>
              <a:rPr lang="es">
                <a:solidFill>
                  <a:schemeClr val="dk1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”:</a:t>
            </a:r>
            <a:endParaRPr>
              <a:solidFill>
                <a:schemeClr val="dk1"/>
              </a:solidFill>
              <a:latin typeface="Archivo Narrow"/>
              <a:ea typeface="Archivo Narrow"/>
              <a:cs typeface="Archivo Narrow"/>
              <a:sym typeface="Archivo Narrow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Archivo Narrow"/>
              <a:ea typeface="Archivo Narrow"/>
              <a:cs typeface="Archivo Narrow"/>
              <a:sym typeface="Archivo Narrow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Archivo Narrow"/>
              <a:ea typeface="Archivo Narrow"/>
              <a:cs typeface="Archivo Narrow"/>
              <a:sym typeface="Archivo Narrow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Archivo Narrow"/>
              <a:ea typeface="Archivo Narrow"/>
              <a:cs typeface="Archivo Narrow"/>
              <a:sym typeface="Archivo Narrow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Archivo Narrow"/>
              <a:ea typeface="Archivo Narrow"/>
              <a:cs typeface="Archivo Narrow"/>
              <a:sym typeface="Archivo Narrow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Archivo Narrow"/>
              <a:ea typeface="Archivo Narrow"/>
              <a:cs typeface="Archivo Narrow"/>
              <a:sym typeface="Archivo Narrow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Archivo Narrow"/>
              <a:ea typeface="Archivo Narrow"/>
              <a:cs typeface="Archivo Narrow"/>
              <a:sym typeface="Archivo Narrow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Archivo Narrow"/>
              <a:ea typeface="Archivo Narrow"/>
              <a:cs typeface="Archivo Narrow"/>
              <a:sym typeface="Archivo Narrow"/>
            </a:endParaRPr>
          </a:p>
        </p:txBody>
      </p:sp>
      <p:sp>
        <p:nvSpPr>
          <p:cNvPr id="423" name="Google Shape;423;g22082d036f9_0_263"/>
          <p:cNvSpPr txBox="1"/>
          <p:nvPr/>
        </p:nvSpPr>
        <p:spPr>
          <a:xfrm>
            <a:off x="5047675" y="2596950"/>
            <a:ext cx="3326100" cy="936600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cadena</a:t>
            </a:r>
            <a:r>
              <a:rPr lang="es" sz="105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" sz="1050">
                <a:solidFill>
                  <a:srgbClr val="D4D4D4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s" sz="105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" sz="1050">
                <a:solidFill>
                  <a:srgbClr val="CE9178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"Hola Mundo"</a:t>
            </a:r>
            <a:r>
              <a:rPr lang="es" sz="105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" sz="1050">
                <a:solidFill>
                  <a:srgbClr val="6A9955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# string</a:t>
            </a:r>
            <a:endParaRPr sz="1050">
              <a:solidFill>
                <a:srgbClr val="6A9955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entero</a:t>
            </a:r>
            <a:r>
              <a:rPr lang="es" sz="105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" sz="1050">
                <a:solidFill>
                  <a:srgbClr val="D4D4D4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s" sz="105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" sz="1050">
                <a:solidFill>
                  <a:srgbClr val="B5CEA8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s" sz="105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es" sz="1050">
                <a:solidFill>
                  <a:srgbClr val="6A9955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# int</a:t>
            </a:r>
            <a:endParaRPr sz="1050">
              <a:solidFill>
                <a:srgbClr val="6A9955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flotante</a:t>
            </a:r>
            <a:r>
              <a:rPr lang="es" sz="105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" sz="1050">
                <a:solidFill>
                  <a:srgbClr val="D4D4D4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s" sz="105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" sz="1050">
                <a:solidFill>
                  <a:srgbClr val="B5CEA8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12.3</a:t>
            </a:r>
            <a:r>
              <a:rPr lang="es" sz="105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s" sz="1050">
                <a:solidFill>
                  <a:srgbClr val="6A9955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# float</a:t>
            </a:r>
            <a:endParaRPr sz="1050">
              <a:solidFill>
                <a:srgbClr val="6A9955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logico</a:t>
            </a:r>
            <a:r>
              <a:rPr lang="es" sz="105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" sz="1050">
                <a:solidFill>
                  <a:srgbClr val="D4D4D4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s" sz="105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" sz="105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True        </a:t>
            </a:r>
            <a:r>
              <a:rPr lang="es" sz="105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" sz="1050">
                <a:solidFill>
                  <a:srgbClr val="6A9955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# boolean</a:t>
            </a:r>
            <a:endParaRPr sz="1050">
              <a:solidFill>
                <a:srgbClr val="DCDCAA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grpSp>
        <p:nvGrpSpPr>
          <p:cNvPr id="424" name="Google Shape;424;g22082d036f9_0_263"/>
          <p:cNvGrpSpPr/>
          <p:nvPr/>
        </p:nvGrpSpPr>
        <p:grpSpPr>
          <a:xfrm>
            <a:off x="555362" y="631437"/>
            <a:ext cx="700421" cy="692039"/>
            <a:chOff x="0" y="0"/>
            <a:chExt cx="1867789" cy="1845437"/>
          </a:xfrm>
        </p:grpSpPr>
        <p:sp>
          <p:nvSpPr>
            <p:cNvPr id="425" name="Google Shape;425;g22082d036f9_0_263"/>
            <p:cNvSpPr/>
            <p:nvPr/>
          </p:nvSpPr>
          <p:spPr>
            <a:xfrm>
              <a:off x="12700" y="12700"/>
              <a:ext cx="1842389" cy="1820037"/>
            </a:xfrm>
            <a:custGeom>
              <a:rect b="b" l="l" r="r" t="t"/>
              <a:pathLst>
                <a:path extrusionOk="0" h="1820037" w="1842389">
                  <a:moveTo>
                    <a:pt x="0" y="0"/>
                  </a:moveTo>
                  <a:lnTo>
                    <a:pt x="1842389" y="0"/>
                  </a:lnTo>
                  <a:lnTo>
                    <a:pt x="1842389" y="1820037"/>
                  </a:lnTo>
                  <a:lnTo>
                    <a:pt x="0" y="1820037"/>
                  </a:lnTo>
                  <a:close/>
                </a:path>
              </a:pathLst>
            </a:custGeom>
            <a:solidFill>
              <a:srgbClr val="FFAB40"/>
            </a:solidFill>
            <a:ln>
              <a:noFill/>
            </a:ln>
          </p:spPr>
        </p:sp>
        <p:sp>
          <p:nvSpPr>
            <p:cNvPr id="426" name="Google Shape;426;g22082d036f9_0_263"/>
            <p:cNvSpPr/>
            <p:nvPr/>
          </p:nvSpPr>
          <p:spPr>
            <a:xfrm>
              <a:off x="0" y="0"/>
              <a:ext cx="1867789" cy="1845437"/>
            </a:xfrm>
            <a:custGeom>
              <a:rect b="b" l="l" r="r" t="t"/>
              <a:pathLst>
                <a:path extrusionOk="0" h="1845437" w="1867789">
                  <a:moveTo>
                    <a:pt x="12700" y="0"/>
                  </a:moveTo>
                  <a:lnTo>
                    <a:pt x="1855089" y="0"/>
                  </a:lnTo>
                  <a:cubicBezTo>
                    <a:pt x="1862074" y="0"/>
                    <a:pt x="1867789" y="5715"/>
                    <a:pt x="1867789" y="12700"/>
                  </a:cubicBezTo>
                  <a:lnTo>
                    <a:pt x="1867789" y="1832737"/>
                  </a:lnTo>
                  <a:cubicBezTo>
                    <a:pt x="1867789" y="1839722"/>
                    <a:pt x="1862074" y="1845437"/>
                    <a:pt x="1855089" y="1845437"/>
                  </a:cubicBezTo>
                  <a:lnTo>
                    <a:pt x="12700" y="1845437"/>
                  </a:lnTo>
                  <a:cubicBezTo>
                    <a:pt x="5715" y="1845437"/>
                    <a:pt x="0" y="1839722"/>
                    <a:pt x="0" y="1832737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1832737"/>
                  </a:lnTo>
                  <a:lnTo>
                    <a:pt x="12700" y="1832737"/>
                  </a:lnTo>
                  <a:lnTo>
                    <a:pt x="12700" y="1820037"/>
                  </a:lnTo>
                  <a:lnTo>
                    <a:pt x="1855089" y="1820037"/>
                  </a:lnTo>
                  <a:lnTo>
                    <a:pt x="1855089" y="1832737"/>
                  </a:lnTo>
                  <a:lnTo>
                    <a:pt x="1842389" y="1832737"/>
                  </a:lnTo>
                  <a:lnTo>
                    <a:pt x="1842389" y="12700"/>
                  </a:lnTo>
                  <a:lnTo>
                    <a:pt x="1855089" y="12700"/>
                  </a:lnTo>
                  <a:lnTo>
                    <a:pt x="1855089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27" name="Google Shape;427;g22082d036f9_0_263"/>
          <p:cNvSpPr txBox="1"/>
          <p:nvPr/>
        </p:nvSpPr>
        <p:spPr>
          <a:xfrm>
            <a:off x="1342696" y="719975"/>
            <a:ext cx="73173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3500">
                <a:latin typeface="Archivo Black"/>
                <a:ea typeface="Archivo Black"/>
                <a:cs typeface="Archivo Black"/>
                <a:sym typeface="Archivo Black"/>
              </a:rPr>
              <a:t>Tipos de datos</a:t>
            </a:r>
            <a:endParaRPr sz="3500">
              <a:latin typeface="Archivo Black"/>
              <a:ea typeface="Archivo Black"/>
              <a:cs typeface="Archivo Black"/>
              <a:sym typeface="Archivo Black"/>
            </a:endParaRPr>
          </a:p>
        </p:txBody>
      </p:sp>
      <p:pic>
        <p:nvPicPr>
          <p:cNvPr id="428" name="Google Shape;428;g22082d036f9_0_2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6162" y="708046"/>
            <a:ext cx="538801" cy="538799"/>
          </a:xfrm>
          <a:prstGeom prst="rect">
            <a:avLst/>
          </a:prstGeom>
          <a:noFill/>
          <a:ln>
            <a:noFill/>
          </a:ln>
        </p:spPr>
      </p:pic>
      <p:sp>
        <p:nvSpPr>
          <p:cNvPr id="429" name="Google Shape;429;g22082d036f9_0_263"/>
          <p:cNvSpPr/>
          <p:nvPr/>
        </p:nvSpPr>
        <p:spPr>
          <a:xfrm>
            <a:off x="845725" y="2795850"/>
            <a:ext cx="1590600" cy="538800"/>
          </a:xfrm>
          <a:prstGeom prst="flowChartAlternateProcess">
            <a:avLst/>
          </a:prstGeom>
          <a:solidFill>
            <a:srgbClr val="FFAB40"/>
          </a:solidFill>
          <a:ln cap="flat" cmpd="sng" w="9525">
            <a:solidFill>
              <a:srgbClr val="F8C82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601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Montserrat"/>
              <a:buNone/>
            </a:pPr>
            <a:r>
              <a:rPr lang="es">
                <a:solidFill>
                  <a:srgbClr val="595959"/>
                </a:solidFill>
                <a:latin typeface="Archivo"/>
                <a:ea typeface="Archivo"/>
                <a:cs typeface="Archivo"/>
                <a:sym typeface="Archivo"/>
              </a:rPr>
              <a:t>Tipos de datos simples</a:t>
            </a:r>
            <a:endParaRPr b="0" i="0" sz="1400" u="none" cap="none" strike="noStrike"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30" name="Google Shape;430;g22082d036f9_0_263"/>
          <p:cNvSpPr/>
          <p:nvPr/>
        </p:nvSpPr>
        <p:spPr>
          <a:xfrm>
            <a:off x="2927325" y="2193900"/>
            <a:ext cx="1737300" cy="343500"/>
          </a:xfrm>
          <a:prstGeom prst="flowChartAlternateProcess">
            <a:avLst/>
          </a:prstGeom>
          <a:solidFill>
            <a:srgbClr val="FFAB40"/>
          </a:solidFill>
          <a:ln cap="flat" cmpd="sng" w="9525">
            <a:solidFill>
              <a:srgbClr val="F8C82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601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Montserrat"/>
              <a:buNone/>
            </a:pPr>
            <a:r>
              <a:rPr lang="es">
                <a:solidFill>
                  <a:srgbClr val="595959"/>
                </a:solidFill>
                <a:latin typeface="Archivo"/>
                <a:ea typeface="Archivo"/>
                <a:cs typeface="Archivo"/>
                <a:sym typeface="Archivo"/>
              </a:rPr>
              <a:t>int (enteros)</a:t>
            </a:r>
            <a:endParaRPr b="0" i="0" sz="1400" u="none" cap="none" strike="noStrike"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31" name="Google Shape;431;g22082d036f9_0_263"/>
          <p:cNvSpPr/>
          <p:nvPr/>
        </p:nvSpPr>
        <p:spPr>
          <a:xfrm>
            <a:off x="2927325" y="2630575"/>
            <a:ext cx="1737300" cy="372600"/>
          </a:xfrm>
          <a:prstGeom prst="flowChartAlternateProcess">
            <a:avLst/>
          </a:prstGeom>
          <a:solidFill>
            <a:srgbClr val="FFAB40"/>
          </a:solidFill>
          <a:ln cap="flat" cmpd="sng" w="9525">
            <a:solidFill>
              <a:srgbClr val="F8C82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601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Montserrat"/>
              <a:buNone/>
            </a:pPr>
            <a:r>
              <a:rPr lang="es">
                <a:solidFill>
                  <a:srgbClr val="595959"/>
                </a:solidFill>
                <a:latin typeface="Archivo"/>
                <a:ea typeface="Archivo"/>
                <a:cs typeface="Archivo"/>
                <a:sym typeface="Archivo"/>
              </a:rPr>
              <a:t>float (reales)</a:t>
            </a:r>
            <a:endParaRPr>
              <a:solidFill>
                <a:srgbClr val="595959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432" name="Google Shape;432;g22082d036f9_0_263"/>
          <p:cNvSpPr/>
          <p:nvPr/>
        </p:nvSpPr>
        <p:spPr>
          <a:xfrm>
            <a:off x="2927325" y="3096111"/>
            <a:ext cx="1737300" cy="372600"/>
          </a:xfrm>
          <a:prstGeom prst="flowChartAlternateProcess">
            <a:avLst/>
          </a:prstGeom>
          <a:solidFill>
            <a:srgbClr val="FFAB40"/>
          </a:solidFill>
          <a:ln cap="flat" cmpd="sng" w="9525">
            <a:solidFill>
              <a:srgbClr val="F8C82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601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Montserrat"/>
              <a:buNone/>
            </a:pPr>
            <a:r>
              <a:rPr lang="es">
                <a:solidFill>
                  <a:srgbClr val="595959"/>
                </a:solidFill>
                <a:latin typeface="Archivo"/>
                <a:ea typeface="Archivo"/>
                <a:cs typeface="Archivo"/>
                <a:sym typeface="Archivo"/>
              </a:rPr>
              <a:t>string (cadenas)</a:t>
            </a:r>
            <a:endParaRPr b="0" i="0" sz="1400" u="none" cap="none" strike="noStrike"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33" name="Google Shape;433;g22082d036f9_0_263"/>
          <p:cNvSpPr/>
          <p:nvPr/>
        </p:nvSpPr>
        <p:spPr>
          <a:xfrm>
            <a:off x="2927325" y="3561645"/>
            <a:ext cx="1737300" cy="372600"/>
          </a:xfrm>
          <a:prstGeom prst="flowChartAlternateProcess">
            <a:avLst/>
          </a:prstGeom>
          <a:solidFill>
            <a:srgbClr val="FFAB40"/>
          </a:solidFill>
          <a:ln cap="flat" cmpd="sng" w="9525">
            <a:solidFill>
              <a:srgbClr val="F8C82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601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Montserrat"/>
              <a:buNone/>
            </a:pPr>
            <a:r>
              <a:rPr lang="es">
                <a:solidFill>
                  <a:srgbClr val="595959"/>
                </a:solidFill>
                <a:latin typeface="Archivo"/>
                <a:ea typeface="Archivo"/>
                <a:cs typeface="Archivo"/>
                <a:sym typeface="Archivo"/>
              </a:rPr>
              <a:t>bool (lógicos)</a:t>
            </a:r>
            <a:endParaRPr b="0" i="0" sz="1400" u="none" cap="none" strike="noStrike"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34" name="Google Shape;434;g22082d036f9_0_263"/>
          <p:cNvCxnSpPr>
            <a:stCxn id="429" idx="3"/>
            <a:endCxn id="430" idx="1"/>
          </p:cNvCxnSpPr>
          <p:nvPr/>
        </p:nvCxnSpPr>
        <p:spPr>
          <a:xfrm flipH="1" rot="10800000">
            <a:off x="2436325" y="2365650"/>
            <a:ext cx="491100" cy="699600"/>
          </a:xfrm>
          <a:prstGeom prst="straightConnector1">
            <a:avLst/>
          </a:prstGeom>
          <a:noFill/>
          <a:ln cap="flat" cmpd="sng" w="28575">
            <a:solidFill>
              <a:srgbClr val="F8C823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35" name="Google Shape;435;g22082d036f9_0_263"/>
          <p:cNvCxnSpPr>
            <a:stCxn id="429" idx="3"/>
            <a:endCxn id="431" idx="1"/>
          </p:cNvCxnSpPr>
          <p:nvPr/>
        </p:nvCxnSpPr>
        <p:spPr>
          <a:xfrm flipH="1" rot="10800000">
            <a:off x="2436325" y="2816850"/>
            <a:ext cx="491100" cy="248400"/>
          </a:xfrm>
          <a:prstGeom prst="straightConnector1">
            <a:avLst/>
          </a:prstGeom>
          <a:noFill/>
          <a:ln cap="flat" cmpd="sng" w="28575">
            <a:solidFill>
              <a:srgbClr val="F8C823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36" name="Google Shape;436;g22082d036f9_0_263"/>
          <p:cNvCxnSpPr>
            <a:stCxn id="429" idx="3"/>
            <a:endCxn id="432" idx="1"/>
          </p:cNvCxnSpPr>
          <p:nvPr/>
        </p:nvCxnSpPr>
        <p:spPr>
          <a:xfrm>
            <a:off x="2436325" y="3065250"/>
            <a:ext cx="491100" cy="217200"/>
          </a:xfrm>
          <a:prstGeom prst="straightConnector1">
            <a:avLst/>
          </a:prstGeom>
          <a:noFill/>
          <a:ln cap="flat" cmpd="sng" w="28575">
            <a:solidFill>
              <a:srgbClr val="F8C823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37" name="Google Shape;437;g22082d036f9_0_263"/>
          <p:cNvCxnSpPr>
            <a:stCxn id="429" idx="3"/>
            <a:endCxn id="433" idx="1"/>
          </p:cNvCxnSpPr>
          <p:nvPr/>
        </p:nvCxnSpPr>
        <p:spPr>
          <a:xfrm>
            <a:off x="2436325" y="3065250"/>
            <a:ext cx="491100" cy="682800"/>
          </a:xfrm>
          <a:prstGeom prst="straightConnector1">
            <a:avLst/>
          </a:prstGeom>
          <a:noFill/>
          <a:ln cap="flat" cmpd="sng" w="28575">
            <a:solidFill>
              <a:srgbClr val="F8C823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2f22587397b_2_7"/>
          <p:cNvSpPr/>
          <p:nvPr/>
        </p:nvSpPr>
        <p:spPr>
          <a:xfrm>
            <a:off x="1241025" y="1894775"/>
            <a:ext cx="6730200" cy="925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3" name="Google Shape;443;g2f22587397b_2_7"/>
          <p:cNvSpPr txBox="1"/>
          <p:nvPr/>
        </p:nvSpPr>
        <p:spPr>
          <a:xfrm>
            <a:off x="1241025" y="1894775"/>
            <a:ext cx="6730200" cy="9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b="1" i="0" lang="es" sz="4500" u="none" cap="none" strike="noStrike">
                <a:solidFill>
                  <a:srgbClr val="434343"/>
                </a:solidFill>
                <a:latin typeface="Archivo"/>
                <a:ea typeface="Archivo"/>
                <a:cs typeface="Archivo"/>
                <a:sym typeface="Archivo"/>
              </a:rPr>
              <a:t>¡Vamos a la práctica! 🚀</a:t>
            </a:r>
            <a:endParaRPr b="1" i="0" sz="4500" u="none" cap="none" strike="noStrike">
              <a:solidFill>
                <a:srgbClr val="434343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f22587397b_2_15"/>
          <p:cNvSpPr txBox="1"/>
          <p:nvPr/>
        </p:nvSpPr>
        <p:spPr>
          <a:xfrm>
            <a:off x="3714500" y="1309600"/>
            <a:ext cx="13377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s" sz="2500" u="none" cap="none" strike="noStrike">
                <a:solidFill>
                  <a:schemeClr val="lt1"/>
                </a:solidFill>
                <a:latin typeface="Archivo Thin"/>
                <a:ea typeface="Archivo Thin"/>
                <a:cs typeface="Archivo Thin"/>
                <a:sym typeface="Archivo Thin"/>
              </a:rPr>
              <a:t>Clase</a:t>
            </a:r>
            <a:endParaRPr b="0" i="0" sz="2500" u="none" cap="none" strike="noStrike">
              <a:solidFill>
                <a:schemeClr val="lt1"/>
              </a:solidFill>
              <a:latin typeface="Archivo Thin"/>
              <a:ea typeface="Archivo Thin"/>
              <a:cs typeface="Archivo Thin"/>
              <a:sym typeface="Archivo Thin"/>
            </a:endParaRPr>
          </a:p>
        </p:txBody>
      </p:sp>
      <p:sp>
        <p:nvSpPr>
          <p:cNvPr id="70" name="Google Shape;70;g2f22587397b_2_15"/>
          <p:cNvSpPr txBox="1"/>
          <p:nvPr/>
        </p:nvSpPr>
        <p:spPr>
          <a:xfrm>
            <a:off x="4697325" y="1271050"/>
            <a:ext cx="857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s" sz="3000" u="none" cap="none" strike="noStrike">
                <a:solidFill>
                  <a:schemeClr val="lt1"/>
                </a:solidFill>
                <a:latin typeface="Archivo Black"/>
                <a:ea typeface="Archivo Black"/>
                <a:cs typeface="Archivo Black"/>
                <a:sym typeface="Archivo Black"/>
              </a:rPr>
              <a:t>0</a:t>
            </a:r>
            <a:r>
              <a:rPr lang="es" sz="3000">
                <a:solidFill>
                  <a:schemeClr val="lt1"/>
                </a:solidFill>
                <a:latin typeface="Archivo Black"/>
                <a:ea typeface="Archivo Black"/>
                <a:cs typeface="Archivo Black"/>
                <a:sym typeface="Archivo Black"/>
              </a:rPr>
              <a:t>2</a:t>
            </a:r>
            <a:r>
              <a:rPr b="0" i="0" lang="es" sz="3000" u="none" cap="none" strike="noStrike">
                <a:solidFill>
                  <a:schemeClr val="lt1"/>
                </a:solidFill>
                <a:latin typeface="Archivo Black"/>
                <a:ea typeface="Archivo Black"/>
                <a:cs typeface="Archivo Black"/>
                <a:sym typeface="Archivo Black"/>
              </a:rPr>
              <a:t>.</a:t>
            </a:r>
            <a:endParaRPr b="0" i="0" sz="3000" u="none" cap="none" strike="noStrike">
              <a:solidFill>
                <a:schemeClr val="lt1"/>
              </a:solidFill>
              <a:latin typeface="Archivo Black"/>
              <a:ea typeface="Archivo Black"/>
              <a:cs typeface="Archivo Black"/>
              <a:sym typeface="Archivo Black"/>
            </a:endParaRPr>
          </a:p>
        </p:txBody>
      </p:sp>
      <p:sp>
        <p:nvSpPr>
          <p:cNvPr id="71" name="Google Shape;71;g2f22587397b_2_15"/>
          <p:cNvSpPr txBox="1"/>
          <p:nvPr/>
        </p:nvSpPr>
        <p:spPr>
          <a:xfrm>
            <a:off x="3559255" y="2069275"/>
            <a:ext cx="1795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s" sz="1600">
                <a:solidFill>
                  <a:schemeClr val="lt1"/>
                </a:solidFill>
                <a:latin typeface="Archivo Thin"/>
                <a:ea typeface="Archivo Thin"/>
                <a:cs typeface="Archivo Thin"/>
                <a:sym typeface="Archivo Thin"/>
              </a:rPr>
              <a:t>Intro a Python</a:t>
            </a:r>
            <a:endParaRPr sz="1600">
              <a:solidFill>
                <a:schemeClr val="lt1"/>
              </a:solidFill>
              <a:latin typeface="Archivo Thin"/>
              <a:ea typeface="Archivo Thin"/>
              <a:cs typeface="Archivo Thin"/>
              <a:sym typeface="Archivo Thin"/>
            </a:endParaRPr>
          </a:p>
        </p:txBody>
      </p:sp>
      <p:sp>
        <p:nvSpPr>
          <p:cNvPr id="72" name="Google Shape;72;g2f22587397b_2_15"/>
          <p:cNvSpPr txBox="1"/>
          <p:nvPr/>
        </p:nvSpPr>
        <p:spPr>
          <a:xfrm>
            <a:off x="3192750" y="2438575"/>
            <a:ext cx="2302800" cy="135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chivo Thin"/>
              <a:buAutoNum type="arabicPeriod"/>
            </a:pPr>
            <a:r>
              <a:rPr lang="es" sz="1000">
                <a:solidFill>
                  <a:schemeClr val="lt1"/>
                </a:solidFill>
                <a:latin typeface="Archivo Thin"/>
                <a:ea typeface="Archivo Thin"/>
                <a:cs typeface="Archivo Thin"/>
                <a:sym typeface="Archivo Thin"/>
              </a:rPr>
              <a:t>Visual Studio Code + Python.</a:t>
            </a:r>
            <a:endParaRPr sz="1000">
              <a:solidFill>
                <a:schemeClr val="lt1"/>
              </a:solidFill>
              <a:latin typeface="Archivo Thin"/>
              <a:ea typeface="Archivo Thin"/>
              <a:cs typeface="Archivo Thin"/>
              <a:sym typeface="Archivo Thin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chivo Thin"/>
              <a:buAutoNum type="arabicPeriod"/>
            </a:pPr>
            <a:r>
              <a:rPr lang="es" sz="1000">
                <a:solidFill>
                  <a:schemeClr val="lt1"/>
                </a:solidFill>
                <a:latin typeface="Archivo Thin"/>
                <a:ea typeface="Archivo Thin"/>
                <a:cs typeface="Archivo Thin"/>
                <a:sym typeface="Archivo Thin"/>
              </a:rPr>
              <a:t>"Hola Mundo" en Python.</a:t>
            </a:r>
            <a:endParaRPr sz="1000">
              <a:solidFill>
                <a:schemeClr val="lt1"/>
              </a:solidFill>
              <a:latin typeface="Archivo Thin"/>
              <a:ea typeface="Archivo Thin"/>
              <a:cs typeface="Archivo Thin"/>
              <a:sym typeface="Archivo Thin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chivo Thin"/>
              <a:buAutoNum type="arabicPeriod"/>
            </a:pPr>
            <a:r>
              <a:rPr lang="es" sz="1000">
                <a:solidFill>
                  <a:schemeClr val="lt1"/>
                </a:solidFill>
                <a:latin typeface="Archivo Thin"/>
                <a:ea typeface="Archivo Thin"/>
                <a:cs typeface="Archivo Thin"/>
                <a:sym typeface="Archivo Thin"/>
              </a:rPr>
              <a:t>Sintaxis básica de Python.</a:t>
            </a:r>
            <a:endParaRPr sz="1000">
              <a:solidFill>
                <a:schemeClr val="lt1"/>
              </a:solidFill>
              <a:latin typeface="Archivo Thin"/>
              <a:ea typeface="Archivo Thin"/>
              <a:cs typeface="Archivo Thin"/>
              <a:sym typeface="Archivo Thin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chivo Thin"/>
              <a:buAutoNum type="arabicPeriod"/>
            </a:pPr>
            <a:r>
              <a:rPr lang="es" sz="1000">
                <a:solidFill>
                  <a:schemeClr val="lt1"/>
                </a:solidFill>
                <a:latin typeface="Archivo Thin"/>
                <a:ea typeface="Archivo Thin"/>
                <a:cs typeface="Archivo Thin"/>
                <a:sym typeface="Archivo Thin"/>
              </a:rPr>
              <a:t>Variables.</a:t>
            </a:r>
            <a:endParaRPr sz="1000">
              <a:solidFill>
                <a:schemeClr val="lt1"/>
              </a:solidFill>
              <a:latin typeface="Archivo Thin"/>
              <a:ea typeface="Archivo Thin"/>
              <a:cs typeface="Archivo Thin"/>
              <a:sym typeface="Archivo Thin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chivo Thin"/>
              <a:buAutoNum type="arabicPeriod"/>
            </a:pPr>
            <a:r>
              <a:rPr lang="es" sz="1000">
                <a:solidFill>
                  <a:schemeClr val="lt1"/>
                </a:solidFill>
                <a:latin typeface="Archivo Thin"/>
                <a:ea typeface="Archivo Thin"/>
                <a:cs typeface="Archivo Thin"/>
                <a:sym typeface="Archivo Thin"/>
              </a:rPr>
              <a:t>Tipos de datos simples.</a:t>
            </a:r>
            <a:endParaRPr sz="1000">
              <a:solidFill>
                <a:schemeClr val="lt1"/>
              </a:solidFill>
              <a:latin typeface="Archivo Thin"/>
              <a:ea typeface="Archivo Thin"/>
              <a:cs typeface="Archivo Thin"/>
              <a:sym typeface="Archivo Thi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Archivo Thin"/>
              <a:ea typeface="Archivo Thin"/>
              <a:cs typeface="Archivo Thin"/>
              <a:sym typeface="Archivo Thin"/>
            </a:endParaRPr>
          </a:p>
        </p:txBody>
      </p:sp>
      <p:sp>
        <p:nvSpPr>
          <p:cNvPr id="73" name="Google Shape;73;g2f22587397b_2_15"/>
          <p:cNvSpPr txBox="1"/>
          <p:nvPr/>
        </p:nvSpPr>
        <p:spPr>
          <a:xfrm>
            <a:off x="6295500" y="1309600"/>
            <a:ext cx="13377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s" sz="2500" u="none" cap="none" strike="noStrike">
                <a:solidFill>
                  <a:schemeClr val="lt1"/>
                </a:solidFill>
                <a:latin typeface="Archivo Thin"/>
                <a:ea typeface="Archivo Thin"/>
                <a:cs typeface="Archivo Thin"/>
                <a:sym typeface="Archivo Thin"/>
              </a:rPr>
              <a:t>Clase</a:t>
            </a:r>
            <a:endParaRPr b="0" i="0" sz="2500" u="none" cap="none" strike="noStrike">
              <a:solidFill>
                <a:schemeClr val="lt1"/>
              </a:solidFill>
              <a:latin typeface="Archivo Thin"/>
              <a:ea typeface="Archivo Thin"/>
              <a:cs typeface="Archivo Thin"/>
              <a:sym typeface="Archivo Thin"/>
            </a:endParaRPr>
          </a:p>
        </p:txBody>
      </p:sp>
      <p:sp>
        <p:nvSpPr>
          <p:cNvPr id="74" name="Google Shape;74;g2f22587397b_2_15"/>
          <p:cNvSpPr txBox="1"/>
          <p:nvPr/>
        </p:nvSpPr>
        <p:spPr>
          <a:xfrm>
            <a:off x="7278325" y="1271050"/>
            <a:ext cx="857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s" sz="3000" u="none" cap="none" strike="noStrike">
                <a:solidFill>
                  <a:schemeClr val="lt1"/>
                </a:solidFill>
                <a:latin typeface="Archivo Black"/>
                <a:ea typeface="Archivo Black"/>
                <a:cs typeface="Archivo Black"/>
                <a:sym typeface="Archivo Black"/>
              </a:rPr>
              <a:t>0</a:t>
            </a:r>
            <a:r>
              <a:rPr lang="es" sz="3000">
                <a:solidFill>
                  <a:schemeClr val="lt1"/>
                </a:solidFill>
                <a:latin typeface="Archivo Black"/>
                <a:ea typeface="Archivo Black"/>
                <a:cs typeface="Archivo Black"/>
                <a:sym typeface="Archivo Black"/>
              </a:rPr>
              <a:t>3</a:t>
            </a:r>
            <a:r>
              <a:rPr b="0" i="0" lang="es" sz="3000" u="none" cap="none" strike="noStrike">
                <a:solidFill>
                  <a:schemeClr val="lt1"/>
                </a:solidFill>
                <a:latin typeface="Archivo Black"/>
                <a:ea typeface="Archivo Black"/>
                <a:cs typeface="Archivo Black"/>
                <a:sym typeface="Archivo Black"/>
              </a:rPr>
              <a:t>.</a:t>
            </a:r>
            <a:endParaRPr b="0" i="0" sz="3000" u="none" cap="none" strike="noStrike">
              <a:solidFill>
                <a:schemeClr val="lt1"/>
              </a:solidFill>
              <a:latin typeface="Archivo Black"/>
              <a:ea typeface="Archivo Black"/>
              <a:cs typeface="Archivo Black"/>
              <a:sym typeface="Archivo Black"/>
            </a:endParaRPr>
          </a:p>
        </p:txBody>
      </p:sp>
      <p:sp>
        <p:nvSpPr>
          <p:cNvPr id="75" name="Google Shape;75;g2f22587397b_2_15"/>
          <p:cNvSpPr txBox="1"/>
          <p:nvPr/>
        </p:nvSpPr>
        <p:spPr>
          <a:xfrm>
            <a:off x="6140255" y="2069275"/>
            <a:ext cx="1795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" sz="1600">
                <a:solidFill>
                  <a:schemeClr val="lt1"/>
                </a:solidFill>
                <a:latin typeface="Archivo Thin"/>
                <a:ea typeface="Archivo Thin"/>
                <a:cs typeface="Archivo Thin"/>
                <a:sym typeface="Archivo Thin"/>
              </a:rPr>
              <a:t>Datos en Python</a:t>
            </a:r>
            <a:endParaRPr b="0" i="0" sz="1600" u="none" cap="none" strike="noStrike">
              <a:solidFill>
                <a:schemeClr val="lt1"/>
              </a:solidFill>
              <a:latin typeface="Archivo Thin"/>
              <a:ea typeface="Archivo Thin"/>
              <a:cs typeface="Archivo Thin"/>
              <a:sym typeface="Archivo Thin"/>
            </a:endParaRPr>
          </a:p>
        </p:txBody>
      </p:sp>
      <p:sp>
        <p:nvSpPr>
          <p:cNvPr id="76" name="Google Shape;76;g2f22587397b_2_15"/>
          <p:cNvSpPr txBox="1"/>
          <p:nvPr/>
        </p:nvSpPr>
        <p:spPr>
          <a:xfrm>
            <a:off x="5773750" y="2438575"/>
            <a:ext cx="2302800" cy="135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chivo Thin"/>
              <a:buAutoNum type="arabicPeriod"/>
            </a:pPr>
            <a:r>
              <a:rPr lang="es" sz="1000">
                <a:solidFill>
                  <a:schemeClr val="lt1"/>
                </a:solidFill>
                <a:latin typeface="Archivo Thin"/>
                <a:ea typeface="Archivo Thin"/>
                <a:cs typeface="Archivo Thin"/>
                <a:sym typeface="Archivo Thin"/>
              </a:rPr>
              <a:t>Conversión entre tipos de datos.</a:t>
            </a:r>
            <a:endParaRPr sz="1000">
              <a:solidFill>
                <a:schemeClr val="lt1"/>
              </a:solidFill>
              <a:latin typeface="Archivo Thin"/>
              <a:ea typeface="Archivo Thin"/>
              <a:cs typeface="Archivo Thin"/>
              <a:sym typeface="Archivo Thin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chivo Thin"/>
              <a:buAutoNum type="arabicPeriod"/>
            </a:pPr>
            <a:r>
              <a:rPr lang="es" sz="1000">
                <a:solidFill>
                  <a:schemeClr val="lt1"/>
                </a:solidFill>
                <a:latin typeface="Archivo Thin"/>
                <a:ea typeface="Archivo Thin"/>
                <a:cs typeface="Archivo Thin"/>
                <a:sym typeface="Archivo Thin"/>
              </a:rPr>
              <a:t>Operadores algebraicos.</a:t>
            </a:r>
            <a:endParaRPr sz="1000">
              <a:solidFill>
                <a:schemeClr val="lt1"/>
              </a:solidFill>
              <a:latin typeface="Archivo Thin"/>
              <a:ea typeface="Archivo Thin"/>
              <a:cs typeface="Archivo Thin"/>
              <a:sym typeface="Archivo Thin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chivo Thin"/>
              <a:buAutoNum type="arabicPeriod"/>
            </a:pPr>
            <a:r>
              <a:rPr lang="es" sz="1000">
                <a:solidFill>
                  <a:schemeClr val="lt1"/>
                </a:solidFill>
                <a:latin typeface="Archivo Thin"/>
                <a:ea typeface="Archivo Thin"/>
                <a:cs typeface="Archivo Thin"/>
                <a:sym typeface="Archivo Thin"/>
              </a:rPr>
              <a:t>Expresiones.</a:t>
            </a:r>
            <a:endParaRPr sz="1000">
              <a:solidFill>
                <a:schemeClr val="lt1"/>
              </a:solidFill>
              <a:latin typeface="Archivo Thin"/>
              <a:ea typeface="Archivo Thin"/>
              <a:cs typeface="Archivo Thin"/>
              <a:sym typeface="Archivo Thin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chivo Thin"/>
              <a:buAutoNum type="arabicPeriod"/>
            </a:pPr>
            <a:r>
              <a:rPr lang="es" sz="1000">
                <a:solidFill>
                  <a:schemeClr val="lt1"/>
                </a:solidFill>
                <a:latin typeface="Archivo Thin"/>
                <a:ea typeface="Archivo Thin"/>
                <a:cs typeface="Archivo Thin"/>
                <a:sym typeface="Archivo Thin"/>
              </a:rPr>
              <a:t>Uso de input()</a:t>
            </a:r>
            <a:endParaRPr sz="1000">
              <a:solidFill>
                <a:schemeClr val="lt1"/>
              </a:solidFill>
              <a:latin typeface="Archivo Thin"/>
              <a:ea typeface="Archivo Thin"/>
              <a:cs typeface="Archivo Thin"/>
              <a:sym typeface="Archivo Thin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chivo Thin"/>
              <a:buAutoNum type="arabicPeriod"/>
            </a:pPr>
            <a:r>
              <a:rPr lang="es" sz="1000">
                <a:solidFill>
                  <a:schemeClr val="lt1"/>
                </a:solidFill>
                <a:latin typeface="Archivo Thin"/>
                <a:ea typeface="Archivo Thin"/>
                <a:cs typeface="Archivo Thin"/>
                <a:sym typeface="Archivo Thin"/>
              </a:rPr>
              <a:t>Programas con entrada, procesamiento y salida de datos.</a:t>
            </a:r>
            <a:endParaRPr sz="1000">
              <a:solidFill>
                <a:schemeClr val="lt1"/>
              </a:solidFill>
              <a:latin typeface="Archivo Thin"/>
              <a:ea typeface="Archivo Thin"/>
              <a:cs typeface="Archivo Thin"/>
              <a:sym typeface="Archivo Thin"/>
            </a:endParaRPr>
          </a:p>
        </p:txBody>
      </p:sp>
      <p:sp>
        <p:nvSpPr>
          <p:cNvPr id="77" name="Google Shape;77;g2f22587397b_2_15"/>
          <p:cNvSpPr txBox="1"/>
          <p:nvPr/>
        </p:nvSpPr>
        <p:spPr>
          <a:xfrm>
            <a:off x="1133500" y="1309588"/>
            <a:ext cx="13377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s" sz="2500" u="none" cap="none" strike="noStrike">
                <a:solidFill>
                  <a:schemeClr val="lt1"/>
                </a:solidFill>
                <a:latin typeface="Archivo Thin"/>
                <a:ea typeface="Archivo Thin"/>
                <a:cs typeface="Archivo Thin"/>
                <a:sym typeface="Archivo Thin"/>
              </a:rPr>
              <a:t>Clase</a:t>
            </a:r>
            <a:endParaRPr b="0" i="0" sz="2500" u="none" cap="none" strike="noStrike">
              <a:solidFill>
                <a:schemeClr val="lt1"/>
              </a:solidFill>
              <a:latin typeface="Archivo Thin"/>
              <a:ea typeface="Archivo Thin"/>
              <a:cs typeface="Archivo Thin"/>
              <a:sym typeface="Archivo Thin"/>
            </a:endParaRPr>
          </a:p>
        </p:txBody>
      </p:sp>
      <p:sp>
        <p:nvSpPr>
          <p:cNvPr id="78" name="Google Shape;78;g2f22587397b_2_15"/>
          <p:cNvSpPr txBox="1"/>
          <p:nvPr/>
        </p:nvSpPr>
        <p:spPr>
          <a:xfrm>
            <a:off x="2116325" y="1271038"/>
            <a:ext cx="857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s" sz="3000" u="none" cap="none" strike="noStrike">
                <a:solidFill>
                  <a:schemeClr val="lt1"/>
                </a:solidFill>
                <a:latin typeface="Archivo Black"/>
                <a:ea typeface="Archivo Black"/>
                <a:cs typeface="Archivo Black"/>
                <a:sym typeface="Archivo Black"/>
              </a:rPr>
              <a:t>0</a:t>
            </a:r>
            <a:r>
              <a:rPr lang="es" sz="3000">
                <a:solidFill>
                  <a:schemeClr val="lt1"/>
                </a:solidFill>
                <a:latin typeface="Archivo Black"/>
                <a:ea typeface="Archivo Black"/>
                <a:cs typeface="Archivo Black"/>
                <a:sym typeface="Archivo Black"/>
              </a:rPr>
              <a:t>1</a:t>
            </a:r>
            <a:r>
              <a:rPr b="0" i="0" lang="es" sz="3000" u="none" cap="none" strike="noStrike">
                <a:solidFill>
                  <a:schemeClr val="lt1"/>
                </a:solidFill>
                <a:latin typeface="Archivo Black"/>
                <a:ea typeface="Archivo Black"/>
                <a:cs typeface="Archivo Black"/>
                <a:sym typeface="Archivo Black"/>
              </a:rPr>
              <a:t>.</a:t>
            </a:r>
            <a:endParaRPr b="0" i="0" sz="3000" u="none" cap="none" strike="noStrike">
              <a:solidFill>
                <a:schemeClr val="lt1"/>
              </a:solidFill>
              <a:latin typeface="Archivo Black"/>
              <a:ea typeface="Archivo Black"/>
              <a:cs typeface="Archivo Black"/>
              <a:sym typeface="Archivo Black"/>
            </a:endParaRPr>
          </a:p>
        </p:txBody>
      </p:sp>
      <p:sp>
        <p:nvSpPr>
          <p:cNvPr id="79" name="Google Shape;79;g2f22587397b_2_15"/>
          <p:cNvSpPr txBox="1"/>
          <p:nvPr/>
        </p:nvSpPr>
        <p:spPr>
          <a:xfrm>
            <a:off x="978255" y="2069263"/>
            <a:ext cx="1795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s" sz="1600">
                <a:solidFill>
                  <a:schemeClr val="lt1"/>
                </a:solidFill>
                <a:latin typeface="Archivo Thin"/>
                <a:ea typeface="Archivo Thin"/>
                <a:cs typeface="Archivo Thin"/>
                <a:sym typeface="Archivo Thin"/>
              </a:rPr>
              <a:t>Bienvenida</a:t>
            </a:r>
            <a:endParaRPr b="0" i="0" sz="1600" u="none" cap="none" strike="noStrike">
              <a:solidFill>
                <a:schemeClr val="lt1"/>
              </a:solidFill>
              <a:latin typeface="Archivo Thin"/>
              <a:ea typeface="Archivo Thin"/>
              <a:cs typeface="Archivo Thin"/>
              <a:sym typeface="Archivo Thin"/>
            </a:endParaRPr>
          </a:p>
        </p:txBody>
      </p:sp>
      <p:sp>
        <p:nvSpPr>
          <p:cNvPr id="80" name="Google Shape;80;g2f22587397b_2_15"/>
          <p:cNvSpPr txBox="1"/>
          <p:nvPr/>
        </p:nvSpPr>
        <p:spPr>
          <a:xfrm>
            <a:off x="611750" y="2438563"/>
            <a:ext cx="2302800" cy="135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chivo Thin"/>
              <a:buAutoNum type="arabicPeriod"/>
            </a:pPr>
            <a:r>
              <a:rPr lang="es" sz="1000">
                <a:solidFill>
                  <a:schemeClr val="lt1"/>
                </a:solidFill>
                <a:latin typeface="Archivo Thin"/>
                <a:ea typeface="Archivo Thin"/>
                <a:cs typeface="Archivo Thin"/>
                <a:sym typeface="Archivo Thin"/>
              </a:rPr>
              <a:t>Introducción al curso.</a:t>
            </a:r>
            <a:endParaRPr sz="1000">
              <a:solidFill>
                <a:schemeClr val="lt1"/>
              </a:solidFill>
              <a:latin typeface="Archivo Thin"/>
              <a:ea typeface="Archivo Thin"/>
              <a:cs typeface="Archivo Thin"/>
              <a:sym typeface="Archivo Thin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chivo Thin"/>
              <a:buAutoNum type="arabicPeriod"/>
            </a:pPr>
            <a:r>
              <a:rPr lang="es" sz="1000">
                <a:solidFill>
                  <a:schemeClr val="lt1"/>
                </a:solidFill>
                <a:latin typeface="Archivo Thin"/>
                <a:ea typeface="Archivo Thin"/>
                <a:cs typeface="Archivo Thin"/>
                <a:sym typeface="Archivo Thin"/>
              </a:rPr>
              <a:t>Conceptos básicos: hardware, software, programa.</a:t>
            </a:r>
            <a:endParaRPr sz="1000">
              <a:solidFill>
                <a:schemeClr val="lt1"/>
              </a:solidFill>
              <a:latin typeface="Archivo Thin"/>
              <a:ea typeface="Archivo Thin"/>
              <a:cs typeface="Archivo Thin"/>
              <a:sym typeface="Archivo Thin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chivo Thin"/>
              <a:buAutoNum type="arabicPeriod"/>
            </a:pPr>
            <a:r>
              <a:rPr lang="es" sz="1000">
                <a:solidFill>
                  <a:schemeClr val="lt1"/>
                </a:solidFill>
                <a:latin typeface="Archivo Thin"/>
                <a:ea typeface="Archivo Thin"/>
                <a:cs typeface="Archivo Thin"/>
                <a:sym typeface="Archivo Thin"/>
              </a:rPr>
              <a:t>Concepto de algoritmo.</a:t>
            </a:r>
            <a:endParaRPr sz="1000">
              <a:solidFill>
                <a:schemeClr val="lt1"/>
              </a:solidFill>
              <a:latin typeface="Archivo Thin"/>
              <a:ea typeface="Archivo Thin"/>
              <a:cs typeface="Archivo Thin"/>
              <a:sym typeface="Archivo Thin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chivo Thin"/>
              <a:buAutoNum type="arabicPeriod"/>
            </a:pPr>
            <a:r>
              <a:rPr lang="es" sz="1000">
                <a:solidFill>
                  <a:schemeClr val="lt1"/>
                </a:solidFill>
                <a:latin typeface="Archivo Thin"/>
                <a:ea typeface="Archivo Thin"/>
                <a:cs typeface="Archivo Thin"/>
                <a:sym typeface="Archivo Thin"/>
              </a:rPr>
              <a:t>Introducción a Python</a:t>
            </a:r>
            <a:endParaRPr sz="1000">
              <a:solidFill>
                <a:schemeClr val="lt1"/>
              </a:solidFill>
              <a:latin typeface="Archivo Thin"/>
              <a:ea typeface="Archivo Thin"/>
              <a:cs typeface="Archivo Thin"/>
              <a:sym typeface="Archivo Th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Archivo Thin"/>
              <a:ea typeface="Archivo Thin"/>
              <a:cs typeface="Archivo Thin"/>
              <a:sym typeface="Archivo Thin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22082d036f9_0_399"/>
          <p:cNvSpPr/>
          <p:nvPr/>
        </p:nvSpPr>
        <p:spPr>
          <a:xfrm>
            <a:off x="12050" y="0"/>
            <a:ext cx="9144000" cy="51435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cxnSp>
        <p:nvCxnSpPr>
          <p:cNvPr id="453" name="Google Shape;453;g22082d036f9_0_399"/>
          <p:cNvCxnSpPr/>
          <p:nvPr/>
        </p:nvCxnSpPr>
        <p:spPr>
          <a:xfrm rot="5731">
            <a:off x="555358" y="1438738"/>
            <a:ext cx="5758808" cy="0"/>
          </a:xfrm>
          <a:prstGeom prst="straightConnector1">
            <a:avLst/>
          </a:prstGeom>
          <a:noFill/>
          <a:ln cap="rnd" cmpd="sng" w="952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54" name="Google Shape;454;g22082d036f9_0_399"/>
          <p:cNvCxnSpPr/>
          <p:nvPr/>
        </p:nvCxnSpPr>
        <p:spPr>
          <a:xfrm flipH="1">
            <a:off x="4574606" y="1643509"/>
            <a:ext cx="18900" cy="2170800"/>
          </a:xfrm>
          <a:prstGeom prst="straightConnector1">
            <a:avLst/>
          </a:prstGeom>
          <a:noFill/>
          <a:ln cap="rnd" cmpd="sng" w="952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455" name="Google Shape;455;g22082d036f9_0_399"/>
          <p:cNvGrpSpPr/>
          <p:nvPr/>
        </p:nvGrpSpPr>
        <p:grpSpPr>
          <a:xfrm>
            <a:off x="555362" y="631437"/>
            <a:ext cx="700421" cy="692039"/>
            <a:chOff x="0" y="0"/>
            <a:chExt cx="1867789" cy="1845437"/>
          </a:xfrm>
        </p:grpSpPr>
        <p:sp>
          <p:nvSpPr>
            <p:cNvPr id="456" name="Google Shape;456;g22082d036f9_0_399"/>
            <p:cNvSpPr/>
            <p:nvPr/>
          </p:nvSpPr>
          <p:spPr>
            <a:xfrm>
              <a:off x="12700" y="12700"/>
              <a:ext cx="1842389" cy="1820037"/>
            </a:xfrm>
            <a:custGeom>
              <a:rect b="b" l="l" r="r" t="t"/>
              <a:pathLst>
                <a:path extrusionOk="0" h="1820037" w="1842389">
                  <a:moveTo>
                    <a:pt x="0" y="0"/>
                  </a:moveTo>
                  <a:lnTo>
                    <a:pt x="1842389" y="0"/>
                  </a:lnTo>
                  <a:lnTo>
                    <a:pt x="1842389" y="1820037"/>
                  </a:lnTo>
                  <a:lnTo>
                    <a:pt x="0" y="1820037"/>
                  </a:lnTo>
                  <a:close/>
                </a:path>
              </a:pathLst>
            </a:custGeom>
            <a:solidFill>
              <a:srgbClr val="FFAB40"/>
            </a:solidFill>
            <a:ln>
              <a:noFill/>
            </a:ln>
          </p:spPr>
        </p:sp>
        <p:sp>
          <p:nvSpPr>
            <p:cNvPr id="457" name="Google Shape;457;g22082d036f9_0_399"/>
            <p:cNvSpPr/>
            <p:nvPr/>
          </p:nvSpPr>
          <p:spPr>
            <a:xfrm>
              <a:off x="0" y="0"/>
              <a:ext cx="1867789" cy="1845437"/>
            </a:xfrm>
            <a:custGeom>
              <a:rect b="b" l="l" r="r" t="t"/>
              <a:pathLst>
                <a:path extrusionOk="0" h="1845437" w="1867789">
                  <a:moveTo>
                    <a:pt x="12700" y="0"/>
                  </a:moveTo>
                  <a:lnTo>
                    <a:pt x="1855089" y="0"/>
                  </a:lnTo>
                  <a:cubicBezTo>
                    <a:pt x="1862074" y="0"/>
                    <a:pt x="1867789" y="5715"/>
                    <a:pt x="1867789" y="12700"/>
                  </a:cubicBezTo>
                  <a:lnTo>
                    <a:pt x="1867789" y="1832737"/>
                  </a:lnTo>
                  <a:cubicBezTo>
                    <a:pt x="1867789" y="1839722"/>
                    <a:pt x="1862074" y="1845437"/>
                    <a:pt x="1855089" y="1845437"/>
                  </a:cubicBezTo>
                  <a:lnTo>
                    <a:pt x="12700" y="1845437"/>
                  </a:lnTo>
                  <a:cubicBezTo>
                    <a:pt x="5715" y="1845437"/>
                    <a:pt x="0" y="1839722"/>
                    <a:pt x="0" y="1832737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1832737"/>
                  </a:lnTo>
                  <a:lnTo>
                    <a:pt x="12700" y="1832737"/>
                  </a:lnTo>
                  <a:lnTo>
                    <a:pt x="12700" y="1820037"/>
                  </a:lnTo>
                  <a:lnTo>
                    <a:pt x="1855089" y="1820037"/>
                  </a:lnTo>
                  <a:lnTo>
                    <a:pt x="1855089" y="1832737"/>
                  </a:lnTo>
                  <a:lnTo>
                    <a:pt x="1842389" y="1832737"/>
                  </a:lnTo>
                  <a:lnTo>
                    <a:pt x="1842389" y="12700"/>
                  </a:lnTo>
                  <a:lnTo>
                    <a:pt x="1855089" y="12700"/>
                  </a:lnTo>
                  <a:lnTo>
                    <a:pt x="1855089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8" name="Google Shape;458;g22082d036f9_0_399"/>
          <p:cNvSpPr/>
          <p:nvPr/>
        </p:nvSpPr>
        <p:spPr>
          <a:xfrm>
            <a:off x="633775" y="713875"/>
            <a:ext cx="527150" cy="527150"/>
          </a:xfrm>
          <a:custGeom>
            <a:rect b="b" l="l" r="r" t="t"/>
            <a:pathLst>
              <a:path extrusionOk="0" h="1054300" w="1054300">
                <a:moveTo>
                  <a:pt x="0" y="0"/>
                </a:moveTo>
                <a:lnTo>
                  <a:pt x="1054300" y="0"/>
                </a:lnTo>
                <a:lnTo>
                  <a:pt x="1054300" y="1054300"/>
                </a:lnTo>
                <a:lnTo>
                  <a:pt x="0" y="10543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59" name="Google Shape;459;g22082d036f9_0_399"/>
          <p:cNvSpPr txBox="1"/>
          <p:nvPr/>
        </p:nvSpPr>
        <p:spPr>
          <a:xfrm>
            <a:off x="1342709" y="504825"/>
            <a:ext cx="50649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0" i="0" lang="es" sz="3500" u="none" cap="none" strike="noStrike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Ejercicios Prácticos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60" name="Google Shape;460;g22082d036f9_0_399"/>
          <p:cNvGrpSpPr/>
          <p:nvPr/>
        </p:nvGrpSpPr>
        <p:grpSpPr>
          <a:xfrm>
            <a:off x="1342698" y="1017800"/>
            <a:ext cx="3944684" cy="382795"/>
            <a:chOff x="0" y="-9525"/>
            <a:chExt cx="1657918" cy="201641"/>
          </a:xfrm>
        </p:grpSpPr>
        <p:sp>
          <p:nvSpPr>
            <p:cNvPr id="461" name="Google Shape;461;g22082d036f9_0_399"/>
            <p:cNvSpPr/>
            <p:nvPr/>
          </p:nvSpPr>
          <p:spPr>
            <a:xfrm>
              <a:off x="0" y="0"/>
              <a:ext cx="1657918" cy="192116"/>
            </a:xfrm>
            <a:custGeom>
              <a:rect b="b" l="l" r="r" t="t"/>
              <a:pathLst>
                <a:path extrusionOk="0" h="192116" w="1657918">
                  <a:moveTo>
                    <a:pt x="0" y="0"/>
                  </a:moveTo>
                  <a:lnTo>
                    <a:pt x="1657918" y="0"/>
                  </a:lnTo>
                  <a:lnTo>
                    <a:pt x="1657918" y="192116"/>
                  </a:lnTo>
                  <a:lnTo>
                    <a:pt x="0" y="192116"/>
                  </a:lnTo>
                  <a:close/>
                </a:path>
              </a:pathLst>
            </a:custGeom>
            <a:solidFill>
              <a:srgbClr val="FFAB40">
                <a:alpha val="50590"/>
              </a:srgbClr>
            </a:solidFill>
            <a:ln>
              <a:noFill/>
            </a:ln>
          </p:spPr>
        </p:sp>
        <p:sp>
          <p:nvSpPr>
            <p:cNvPr id="462" name="Google Shape;462;g22082d036f9_0_399"/>
            <p:cNvSpPr txBox="1"/>
            <p:nvPr/>
          </p:nvSpPr>
          <p:spPr>
            <a:xfrm>
              <a:off x="0" y="-9525"/>
              <a:ext cx="1657800" cy="20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5994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63" name="Google Shape;463;g22082d036f9_0_399"/>
          <p:cNvSpPr/>
          <p:nvPr/>
        </p:nvSpPr>
        <p:spPr>
          <a:xfrm>
            <a:off x="1342709" y="1057200"/>
            <a:ext cx="300187" cy="300187"/>
          </a:xfrm>
          <a:custGeom>
            <a:rect b="b" l="l" r="r" t="t"/>
            <a:pathLst>
              <a:path extrusionOk="0" h="600374" w="600374">
                <a:moveTo>
                  <a:pt x="0" y="0"/>
                </a:moveTo>
                <a:lnTo>
                  <a:pt x="600374" y="0"/>
                </a:lnTo>
                <a:lnTo>
                  <a:pt x="600374" y="600373"/>
                </a:lnTo>
                <a:lnTo>
                  <a:pt x="0" y="60037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464" name="Google Shape;464;g22082d036f9_0_399"/>
          <p:cNvGrpSpPr/>
          <p:nvPr/>
        </p:nvGrpSpPr>
        <p:grpSpPr>
          <a:xfrm>
            <a:off x="555369" y="1658241"/>
            <a:ext cx="3638285" cy="297305"/>
            <a:chOff x="0" y="-9525"/>
            <a:chExt cx="1916400" cy="156600"/>
          </a:xfrm>
        </p:grpSpPr>
        <p:sp>
          <p:nvSpPr>
            <p:cNvPr id="465" name="Google Shape;465;g22082d036f9_0_399"/>
            <p:cNvSpPr/>
            <p:nvPr/>
          </p:nvSpPr>
          <p:spPr>
            <a:xfrm>
              <a:off x="0" y="0"/>
              <a:ext cx="1916354" cy="146960"/>
            </a:xfrm>
            <a:custGeom>
              <a:rect b="b" l="l" r="r" t="t"/>
              <a:pathLst>
                <a:path extrusionOk="0" h="146960" w="1916354">
                  <a:moveTo>
                    <a:pt x="0" y="0"/>
                  </a:moveTo>
                  <a:lnTo>
                    <a:pt x="1916354" y="0"/>
                  </a:lnTo>
                  <a:lnTo>
                    <a:pt x="1916354" y="146960"/>
                  </a:lnTo>
                  <a:lnTo>
                    <a:pt x="0" y="146960"/>
                  </a:lnTo>
                  <a:close/>
                </a:path>
              </a:pathLst>
            </a:custGeom>
            <a:solidFill>
              <a:srgbClr val="FFAB40">
                <a:alpha val="49410"/>
              </a:srgbClr>
            </a:solidFill>
            <a:ln>
              <a:noFill/>
            </a:ln>
          </p:spPr>
        </p:sp>
        <p:sp>
          <p:nvSpPr>
            <p:cNvPr id="466" name="Google Shape;466;g22082d036f9_0_399"/>
            <p:cNvSpPr txBox="1"/>
            <p:nvPr/>
          </p:nvSpPr>
          <p:spPr>
            <a:xfrm>
              <a:off x="0" y="-9525"/>
              <a:ext cx="1916400" cy="156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5994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67" name="Google Shape;467;g22082d036f9_0_399"/>
          <p:cNvSpPr txBox="1"/>
          <p:nvPr/>
        </p:nvSpPr>
        <p:spPr>
          <a:xfrm>
            <a:off x="508099" y="2061325"/>
            <a:ext cx="3855000" cy="20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">
                <a:latin typeface="Archivo Narrow"/>
                <a:ea typeface="Archivo Narrow"/>
                <a:cs typeface="Archivo Narrow"/>
                <a:sym typeface="Archivo Narrow"/>
              </a:rPr>
              <a:t>Usando la instrucción print() y lo visto en la clase, escribir un programa que muestre en la terminal la lista de productos que necesitamos comprar en el supermercado.</a:t>
            </a:r>
            <a:endParaRPr>
              <a:latin typeface="Archivo Narrow"/>
              <a:ea typeface="Archivo Narrow"/>
              <a:cs typeface="Archivo Narrow"/>
              <a:sym typeface="Archivo Narrow"/>
            </a:endParaRPr>
          </a:p>
          <a:p>
            <a:pPr indent="0" lvl="0" marL="0" marR="0" rtl="0" algn="l">
              <a:lnSpc>
                <a:spcPct val="12000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>
              <a:latin typeface="Archivo Narrow"/>
              <a:ea typeface="Archivo Narrow"/>
              <a:cs typeface="Archivo Narrow"/>
              <a:sym typeface="Archivo Narrow"/>
            </a:endParaRPr>
          </a:p>
          <a:p>
            <a:pPr indent="0" lvl="0" marL="0" marR="0" rtl="0" algn="l">
              <a:lnSpc>
                <a:spcPct val="12000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">
                <a:latin typeface="Archivo Narrow"/>
                <a:ea typeface="Archivo Narrow"/>
                <a:cs typeface="Archivo Narrow"/>
                <a:sym typeface="Archivo Narrow"/>
              </a:rPr>
              <a:t>Tips: </a:t>
            </a:r>
            <a:endParaRPr>
              <a:latin typeface="Archivo Narrow"/>
              <a:ea typeface="Archivo Narrow"/>
              <a:cs typeface="Archivo Narrow"/>
              <a:sym typeface="Archivo Narrow"/>
            </a:endParaRPr>
          </a:p>
          <a:p>
            <a:pPr indent="-317500" lvl="0" marL="457200" marR="0" rtl="0" algn="l">
              <a:lnSpc>
                <a:spcPct val="120008"/>
              </a:lnSpc>
              <a:spcBef>
                <a:spcPts val="0"/>
              </a:spcBef>
              <a:spcAft>
                <a:spcPts val="0"/>
              </a:spcAft>
              <a:buSzPts val="1400"/>
              <a:buFont typeface="Archivo Narrow"/>
              <a:buChar char="●"/>
            </a:pPr>
            <a:r>
              <a:rPr lang="es">
                <a:latin typeface="Archivo Narrow"/>
                <a:ea typeface="Archivo Narrow"/>
                <a:cs typeface="Archivo Narrow"/>
                <a:sym typeface="Archivo Narrow"/>
              </a:rPr>
              <a:t>Podés usar tabuladores para ordenar la lista.</a:t>
            </a:r>
            <a:endParaRPr>
              <a:latin typeface="Archivo Narrow"/>
              <a:ea typeface="Archivo Narrow"/>
              <a:cs typeface="Archivo Narrow"/>
              <a:sym typeface="Archivo Narrow"/>
            </a:endParaRPr>
          </a:p>
          <a:p>
            <a:pPr indent="-317500" lvl="0" marL="457200" marR="0" rtl="0" algn="l">
              <a:lnSpc>
                <a:spcPct val="120008"/>
              </a:lnSpc>
              <a:spcBef>
                <a:spcPts val="0"/>
              </a:spcBef>
              <a:spcAft>
                <a:spcPts val="0"/>
              </a:spcAft>
              <a:buSzPts val="1400"/>
              <a:buFont typeface="Archivo Narrow"/>
              <a:buChar char="●"/>
            </a:pPr>
            <a:r>
              <a:rPr lang="es">
                <a:latin typeface="Archivo Narrow"/>
                <a:ea typeface="Archivo Narrow"/>
                <a:cs typeface="Archivo Narrow"/>
                <a:sym typeface="Archivo Narrow"/>
              </a:rPr>
              <a:t>Recordá que si necesitas una </a:t>
            </a:r>
            <a:r>
              <a:rPr lang="es">
                <a:latin typeface="Archivo Narrow"/>
                <a:ea typeface="Archivo Narrow"/>
                <a:cs typeface="Archivo Narrow"/>
                <a:sym typeface="Archivo Narrow"/>
              </a:rPr>
              <a:t>línea</a:t>
            </a:r>
            <a:r>
              <a:rPr lang="es">
                <a:latin typeface="Archivo Narrow"/>
                <a:ea typeface="Archivo Narrow"/>
                <a:cs typeface="Archivo Narrow"/>
                <a:sym typeface="Archivo Narrow"/>
              </a:rPr>
              <a:t> en blanco, </a:t>
            </a:r>
            <a:r>
              <a:rPr lang="es">
                <a:latin typeface="Archivo Narrow"/>
                <a:ea typeface="Archivo Narrow"/>
                <a:cs typeface="Archivo Narrow"/>
                <a:sym typeface="Archivo Narrow"/>
              </a:rPr>
              <a:t>puedes</a:t>
            </a:r>
            <a:r>
              <a:rPr lang="es">
                <a:latin typeface="Archivo Narrow"/>
                <a:ea typeface="Archivo Narrow"/>
                <a:cs typeface="Archivo Narrow"/>
                <a:sym typeface="Archivo Narrow"/>
              </a:rPr>
              <a:t> usar “print()”.</a:t>
            </a:r>
            <a:endParaRPr>
              <a:latin typeface="Archivo Narrow"/>
              <a:ea typeface="Archivo Narrow"/>
              <a:cs typeface="Archivo Narrow"/>
              <a:sym typeface="Archivo Narrow"/>
            </a:endParaRPr>
          </a:p>
        </p:txBody>
      </p:sp>
      <p:sp>
        <p:nvSpPr>
          <p:cNvPr id="468" name="Google Shape;468;g22082d036f9_0_399"/>
          <p:cNvSpPr txBox="1"/>
          <p:nvPr/>
        </p:nvSpPr>
        <p:spPr>
          <a:xfrm>
            <a:off x="555475" y="1691400"/>
            <a:ext cx="38076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" sz="1600">
                <a:latin typeface="Archivo Black"/>
                <a:ea typeface="Archivo Black"/>
                <a:cs typeface="Archivo Black"/>
                <a:sym typeface="Archivo Black"/>
              </a:rPr>
              <a:t>Lista de la compra</a:t>
            </a:r>
            <a:endParaRPr b="0" i="0" sz="1600" u="none" cap="none" strike="noStrike">
              <a:solidFill>
                <a:srgbClr val="000000"/>
              </a:solidFill>
              <a:latin typeface="Archivo Black"/>
              <a:ea typeface="Archivo Black"/>
              <a:cs typeface="Archivo Black"/>
              <a:sym typeface="Archivo Black"/>
            </a:endParaRPr>
          </a:p>
        </p:txBody>
      </p:sp>
      <p:sp>
        <p:nvSpPr>
          <p:cNvPr id="469" name="Google Shape;469;g22082d036f9_0_399"/>
          <p:cNvSpPr txBox="1"/>
          <p:nvPr/>
        </p:nvSpPr>
        <p:spPr>
          <a:xfrm>
            <a:off x="1642900" y="1045738"/>
            <a:ext cx="54297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es" sz="2100" u="none" cap="none" strike="noStrike">
                <a:solidFill>
                  <a:srgbClr val="000000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Optativos | No entregables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0" name="Google Shape;470;g22082d036f9_0_399"/>
          <p:cNvSpPr txBox="1"/>
          <p:nvPr/>
        </p:nvSpPr>
        <p:spPr>
          <a:xfrm>
            <a:off x="4805000" y="2061325"/>
            <a:ext cx="3638400" cy="20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2000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Escribir un programa que guarde en variables el monto del ingreso de cada uno de los primeros 6 meses del año.</a:t>
            </a:r>
            <a:endParaRPr>
              <a:solidFill>
                <a:schemeClr val="dk1"/>
              </a:solidFill>
              <a:latin typeface="Archivo Narrow"/>
              <a:ea typeface="Archivo Narrow"/>
              <a:cs typeface="Archivo Narrow"/>
              <a:sym typeface="Archivo Narrow"/>
            </a:endParaRPr>
          </a:p>
          <a:p>
            <a:pPr indent="0" lvl="0" marL="0" rtl="0" algn="l">
              <a:lnSpc>
                <a:spcPct val="12000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Luego, calcular y guardar en otra variable el promedio de esos valores.</a:t>
            </a:r>
            <a:endParaRPr>
              <a:solidFill>
                <a:schemeClr val="dk1"/>
              </a:solidFill>
              <a:latin typeface="Archivo Narrow"/>
              <a:ea typeface="Archivo Narrow"/>
              <a:cs typeface="Archivo Narrow"/>
              <a:sym typeface="Archivo Narrow"/>
            </a:endParaRPr>
          </a:p>
          <a:p>
            <a:pPr indent="0" lvl="0" marL="0" rtl="0" algn="l">
              <a:lnSpc>
                <a:spcPct val="12000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Por último, mostrar una leyenda que diga “El ingreso promedio en el semestre es de xxxxx” donde “xxxxx” es el valor calculado. </a:t>
            </a:r>
            <a:endParaRPr>
              <a:latin typeface="Archivo Narrow"/>
              <a:ea typeface="Archivo Narrow"/>
              <a:cs typeface="Archivo Narrow"/>
              <a:sym typeface="Archivo Narrow"/>
            </a:endParaRPr>
          </a:p>
        </p:txBody>
      </p:sp>
      <p:grpSp>
        <p:nvGrpSpPr>
          <p:cNvPr id="471" name="Google Shape;471;g22082d036f9_0_399"/>
          <p:cNvGrpSpPr/>
          <p:nvPr/>
        </p:nvGrpSpPr>
        <p:grpSpPr>
          <a:xfrm>
            <a:off x="4749807" y="1658241"/>
            <a:ext cx="3638285" cy="297305"/>
            <a:chOff x="0" y="-9525"/>
            <a:chExt cx="1916400" cy="156600"/>
          </a:xfrm>
        </p:grpSpPr>
        <p:sp>
          <p:nvSpPr>
            <p:cNvPr id="472" name="Google Shape;472;g22082d036f9_0_399"/>
            <p:cNvSpPr/>
            <p:nvPr/>
          </p:nvSpPr>
          <p:spPr>
            <a:xfrm>
              <a:off x="0" y="0"/>
              <a:ext cx="1916354" cy="146960"/>
            </a:xfrm>
            <a:custGeom>
              <a:rect b="b" l="l" r="r" t="t"/>
              <a:pathLst>
                <a:path extrusionOk="0" h="146960" w="1916354">
                  <a:moveTo>
                    <a:pt x="0" y="0"/>
                  </a:moveTo>
                  <a:lnTo>
                    <a:pt x="1916354" y="0"/>
                  </a:lnTo>
                  <a:lnTo>
                    <a:pt x="1916354" y="146960"/>
                  </a:lnTo>
                  <a:lnTo>
                    <a:pt x="0" y="146960"/>
                  </a:lnTo>
                  <a:close/>
                </a:path>
              </a:pathLst>
            </a:custGeom>
            <a:solidFill>
              <a:srgbClr val="FFAB40">
                <a:alpha val="49410"/>
              </a:srgbClr>
            </a:solidFill>
            <a:ln>
              <a:noFill/>
            </a:ln>
          </p:spPr>
        </p:sp>
        <p:sp>
          <p:nvSpPr>
            <p:cNvPr id="473" name="Google Shape;473;g22082d036f9_0_399"/>
            <p:cNvSpPr txBox="1"/>
            <p:nvPr/>
          </p:nvSpPr>
          <p:spPr>
            <a:xfrm>
              <a:off x="0" y="-9525"/>
              <a:ext cx="1916400" cy="156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5994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74" name="Google Shape;474;g22082d036f9_0_399"/>
          <p:cNvSpPr txBox="1"/>
          <p:nvPr/>
        </p:nvSpPr>
        <p:spPr>
          <a:xfrm>
            <a:off x="4749894" y="1691397"/>
            <a:ext cx="3638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s" sz="16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rPr>
              <a:t>Ingreso promedio</a:t>
            </a:r>
            <a:endParaRPr sz="1600">
              <a:latin typeface="Archivo Black"/>
              <a:ea typeface="Archivo Black"/>
              <a:cs typeface="Archivo Black"/>
              <a:sym typeface="Archivo Black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22082d036f9_0_429"/>
          <p:cNvSpPr txBox="1"/>
          <p:nvPr/>
        </p:nvSpPr>
        <p:spPr>
          <a:xfrm>
            <a:off x="2743475" y="1163400"/>
            <a:ext cx="5582100" cy="15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t/>
            </a:r>
            <a:endParaRPr b="1" i="0" sz="3100" u="none" cap="none" strike="noStrike">
              <a:solidFill>
                <a:srgbClr val="434343"/>
              </a:solidFill>
              <a:latin typeface="Archivo Narrow"/>
              <a:ea typeface="Archivo Narrow"/>
              <a:cs typeface="Archivo Narrow"/>
              <a:sym typeface="Archivo Narrow"/>
            </a:endParaRPr>
          </a:p>
        </p:txBody>
      </p:sp>
      <p:sp>
        <p:nvSpPr>
          <p:cNvPr id="480" name="Google Shape;480;g22082d036f9_0_429"/>
          <p:cNvSpPr/>
          <p:nvPr/>
        </p:nvSpPr>
        <p:spPr>
          <a:xfrm>
            <a:off x="2136450" y="3185400"/>
            <a:ext cx="4871100" cy="882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FFAB4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">
                <a:latin typeface="Archivo Narrow"/>
                <a:ea typeface="Archivo Narrow"/>
                <a:cs typeface="Archivo Narrow"/>
                <a:sym typeface="Archivo Narrow"/>
              </a:rPr>
              <a:t>La resolución del cuestionario es de carácter obligatorio para desbloquear los contenidos de las próximas 2 clases</a:t>
            </a:r>
            <a:endParaRPr i="0" sz="1400" u="none" cap="none" strike="noStrike">
              <a:solidFill>
                <a:srgbClr val="000000"/>
              </a:solidFill>
              <a:latin typeface="Archivo Narrow"/>
              <a:ea typeface="Archivo Narrow"/>
              <a:cs typeface="Archivo Narrow"/>
              <a:sym typeface="Archivo Narrow"/>
            </a:endParaRPr>
          </a:p>
        </p:txBody>
      </p:sp>
      <p:grpSp>
        <p:nvGrpSpPr>
          <p:cNvPr id="481" name="Google Shape;481;g22082d036f9_0_429"/>
          <p:cNvGrpSpPr/>
          <p:nvPr/>
        </p:nvGrpSpPr>
        <p:grpSpPr>
          <a:xfrm>
            <a:off x="973026" y="1099650"/>
            <a:ext cx="1614234" cy="1678793"/>
            <a:chOff x="0" y="-9525"/>
            <a:chExt cx="354123" cy="394843"/>
          </a:xfrm>
        </p:grpSpPr>
        <p:sp>
          <p:nvSpPr>
            <p:cNvPr id="482" name="Google Shape;482;g22082d036f9_0_429"/>
            <p:cNvSpPr/>
            <p:nvPr/>
          </p:nvSpPr>
          <p:spPr>
            <a:xfrm>
              <a:off x="0" y="0"/>
              <a:ext cx="354123" cy="385318"/>
            </a:xfrm>
            <a:custGeom>
              <a:rect b="b" l="l" r="r" t="t"/>
              <a:pathLst>
                <a:path extrusionOk="0" h="385318" w="354123">
                  <a:moveTo>
                    <a:pt x="0" y="0"/>
                  </a:moveTo>
                  <a:lnTo>
                    <a:pt x="354123" y="0"/>
                  </a:lnTo>
                  <a:lnTo>
                    <a:pt x="354123" y="385318"/>
                  </a:lnTo>
                  <a:lnTo>
                    <a:pt x="0" y="385318"/>
                  </a:lnTo>
                  <a:close/>
                </a:path>
              </a:pathLst>
            </a:custGeom>
            <a:solidFill>
              <a:srgbClr val="D2A6F4"/>
            </a:solidFill>
            <a:ln>
              <a:noFill/>
            </a:ln>
          </p:spPr>
        </p:sp>
        <p:sp>
          <p:nvSpPr>
            <p:cNvPr id="483" name="Google Shape;483;g22082d036f9_0_429"/>
            <p:cNvSpPr txBox="1"/>
            <p:nvPr/>
          </p:nvSpPr>
          <p:spPr>
            <a:xfrm>
              <a:off x="0" y="-9525"/>
              <a:ext cx="354000" cy="394800"/>
            </a:xfrm>
            <a:prstGeom prst="rect">
              <a:avLst/>
            </a:prstGeom>
            <a:solidFill>
              <a:srgbClr val="D2A6F4"/>
            </a:solidFill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599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484" name="Google Shape;484;g22082d036f9_0_4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59821" y="1356952"/>
            <a:ext cx="1040684" cy="1164193"/>
          </a:xfrm>
          <a:prstGeom prst="rect">
            <a:avLst/>
          </a:prstGeom>
          <a:noFill/>
          <a:ln>
            <a:noFill/>
          </a:ln>
        </p:spPr>
      </p:pic>
      <p:sp>
        <p:nvSpPr>
          <p:cNvPr id="485" name="Google Shape;485;g22082d036f9_0_429"/>
          <p:cNvSpPr txBox="1"/>
          <p:nvPr/>
        </p:nvSpPr>
        <p:spPr>
          <a:xfrm>
            <a:off x="2743473" y="1420050"/>
            <a:ext cx="5913300" cy="9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800">
                <a:latin typeface="Archivo Black"/>
                <a:ea typeface="Archivo Black"/>
                <a:cs typeface="Archivo Black"/>
                <a:sym typeface="Archivo Black"/>
              </a:rPr>
              <a:t>¡NUEVO CUESTIONARIO EN CAMPUS!</a:t>
            </a:r>
            <a:endParaRPr sz="31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22082972513_0_0"/>
          <p:cNvSpPr txBox="1"/>
          <p:nvPr/>
        </p:nvSpPr>
        <p:spPr>
          <a:xfrm>
            <a:off x="2743475" y="1163400"/>
            <a:ext cx="5582100" cy="15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lang="es" sz="3000">
                <a:solidFill>
                  <a:srgbClr val="434343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¿Ya viste la </a:t>
            </a:r>
            <a:r>
              <a:rPr b="1" lang="es" sz="3000">
                <a:solidFill>
                  <a:srgbClr val="434343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“Introducción al programa" </a:t>
            </a:r>
            <a:r>
              <a:rPr lang="es" sz="3000">
                <a:solidFill>
                  <a:srgbClr val="434343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disponible en el campus virtual?</a:t>
            </a:r>
            <a:r>
              <a:rPr b="1" i="0" lang="es" sz="3100" u="none" cap="none" strike="noStrike">
                <a:solidFill>
                  <a:srgbClr val="434343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 </a:t>
            </a:r>
            <a:endParaRPr b="1" i="0" sz="3100" u="none" cap="none" strike="noStrike">
              <a:solidFill>
                <a:srgbClr val="434343"/>
              </a:solidFill>
              <a:latin typeface="Archivo Narrow"/>
              <a:ea typeface="Archivo Narrow"/>
              <a:cs typeface="Archivo Narrow"/>
              <a:sym typeface="Archivo Narrow"/>
            </a:endParaRPr>
          </a:p>
        </p:txBody>
      </p:sp>
      <p:sp>
        <p:nvSpPr>
          <p:cNvPr id="86" name="Google Shape;86;g22082972513_0_0"/>
          <p:cNvSpPr/>
          <p:nvPr/>
        </p:nvSpPr>
        <p:spPr>
          <a:xfrm>
            <a:off x="2136450" y="3185400"/>
            <a:ext cx="4871100" cy="882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FFAB4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">
                <a:latin typeface="Archivo Narrow"/>
                <a:ea typeface="Archivo Narrow"/>
                <a:cs typeface="Archivo Narrow"/>
                <a:sym typeface="Archivo Narrow"/>
              </a:rPr>
              <a:t>La visualización y resolución de un breve cuestionario es de carácter obligatorio para desbloquear los contenidos de las primeras 2 clases</a:t>
            </a:r>
            <a:endParaRPr i="0" sz="1400" u="none" cap="none" strike="noStrike">
              <a:solidFill>
                <a:srgbClr val="000000"/>
              </a:solidFill>
              <a:latin typeface="Archivo Narrow"/>
              <a:ea typeface="Archivo Narrow"/>
              <a:cs typeface="Archivo Narrow"/>
              <a:sym typeface="Archivo Narrow"/>
            </a:endParaRPr>
          </a:p>
        </p:txBody>
      </p:sp>
      <p:grpSp>
        <p:nvGrpSpPr>
          <p:cNvPr id="87" name="Google Shape;87;g22082972513_0_0"/>
          <p:cNvGrpSpPr/>
          <p:nvPr/>
        </p:nvGrpSpPr>
        <p:grpSpPr>
          <a:xfrm>
            <a:off x="973026" y="1099650"/>
            <a:ext cx="1614234" cy="1678793"/>
            <a:chOff x="0" y="-9525"/>
            <a:chExt cx="354123" cy="394843"/>
          </a:xfrm>
        </p:grpSpPr>
        <p:sp>
          <p:nvSpPr>
            <p:cNvPr id="88" name="Google Shape;88;g22082972513_0_0"/>
            <p:cNvSpPr/>
            <p:nvPr/>
          </p:nvSpPr>
          <p:spPr>
            <a:xfrm>
              <a:off x="0" y="0"/>
              <a:ext cx="354123" cy="385318"/>
            </a:xfrm>
            <a:custGeom>
              <a:rect b="b" l="l" r="r" t="t"/>
              <a:pathLst>
                <a:path extrusionOk="0" h="385318" w="354123">
                  <a:moveTo>
                    <a:pt x="0" y="0"/>
                  </a:moveTo>
                  <a:lnTo>
                    <a:pt x="354123" y="0"/>
                  </a:lnTo>
                  <a:lnTo>
                    <a:pt x="354123" y="385318"/>
                  </a:lnTo>
                  <a:lnTo>
                    <a:pt x="0" y="3853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</p:sp>
        <p:sp>
          <p:nvSpPr>
            <p:cNvPr id="89" name="Google Shape;89;g22082972513_0_0"/>
            <p:cNvSpPr txBox="1"/>
            <p:nvPr/>
          </p:nvSpPr>
          <p:spPr>
            <a:xfrm>
              <a:off x="0" y="-9525"/>
              <a:ext cx="354000" cy="3948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599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90" name="Google Shape;90;g22082972513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59821" y="1356952"/>
            <a:ext cx="1040684" cy="11641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20776cbd67_0_6"/>
          <p:cNvSpPr/>
          <p:nvPr/>
        </p:nvSpPr>
        <p:spPr>
          <a:xfrm>
            <a:off x="0" y="0"/>
            <a:ext cx="9144000" cy="51435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100" name="Google Shape;100;g220776cbd67_0_6"/>
          <p:cNvGrpSpPr/>
          <p:nvPr/>
        </p:nvGrpSpPr>
        <p:grpSpPr>
          <a:xfrm>
            <a:off x="2202487" y="1904098"/>
            <a:ext cx="995192" cy="1109627"/>
            <a:chOff x="0" y="-9525"/>
            <a:chExt cx="354123" cy="394843"/>
          </a:xfrm>
        </p:grpSpPr>
        <p:sp>
          <p:nvSpPr>
            <p:cNvPr id="101" name="Google Shape;101;g220776cbd67_0_6"/>
            <p:cNvSpPr/>
            <p:nvPr/>
          </p:nvSpPr>
          <p:spPr>
            <a:xfrm>
              <a:off x="0" y="0"/>
              <a:ext cx="354123" cy="385318"/>
            </a:xfrm>
            <a:custGeom>
              <a:rect b="b" l="l" r="r" t="t"/>
              <a:pathLst>
                <a:path extrusionOk="0" h="385318" w="354123">
                  <a:moveTo>
                    <a:pt x="0" y="0"/>
                  </a:moveTo>
                  <a:lnTo>
                    <a:pt x="354123" y="0"/>
                  </a:lnTo>
                  <a:lnTo>
                    <a:pt x="354123" y="385318"/>
                  </a:lnTo>
                  <a:lnTo>
                    <a:pt x="0" y="385318"/>
                  </a:lnTo>
                  <a:close/>
                </a:path>
              </a:pathLst>
            </a:custGeom>
            <a:solidFill>
              <a:srgbClr val="D2A6F4"/>
            </a:solidFill>
            <a:ln>
              <a:noFill/>
            </a:ln>
          </p:spPr>
        </p:sp>
        <p:sp>
          <p:nvSpPr>
            <p:cNvPr id="102" name="Google Shape;102;g220776cbd67_0_6"/>
            <p:cNvSpPr txBox="1"/>
            <p:nvPr/>
          </p:nvSpPr>
          <p:spPr>
            <a:xfrm>
              <a:off x="0" y="-9525"/>
              <a:ext cx="354000" cy="39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5994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3" name="Google Shape;103;g220776cbd67_0_6"/>
          <p:cNvSpPr txBox="1"/>
          <p:nvPr/>
        </p:nvSpPr>
        <p:spPr>
          <a:xfrm>
            <a:off x="3337925" y="2073750"/>
            <a:ext cx="49731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999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</a:pPr>
            <a:r>
              <a:rPr b="1" lang="es" sz="5200">
                <a:solidFill>
                  <a:srgbClr val="434343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Herramientas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4" name="Google Shape;104;g220776cbd67_0_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11058" y="2069887"/>
            <a:ext cx="778051" cy="778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3" name="Google Shape;113;g220776cbd67_0_29"/>
          <p:cNvCxnSpPr/>
          <p:nvPr/>
        </p:nvCxnSpPr>
        <p:spPr>
          <a:xfrm rot="5731">
            <a:off x="555358" y="1438738"/>
            <a:ext cx="5758808" cy="0"/>
          </a:xfrm>
          <a:prstGeom prst="straightConnector1">
            <a:avLst/>
          </a:prstGeom>
          <a:noFill/>
          <a:ln cap="rnd" cmpd="sng" w="952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14" name="Google Shape;114;g220776cbd67_0_29"/>
          <p:cNvGrpSpPr/>
          <p:nvPr/>
        </p:nvGrpSpPr>
        <p:grpSpPr>
          <a:xfrm>
            <a:off x="555362" y="631437"/>
            <a:ext cx="700421" cy="692039"/>
            <a:chOff x="0" y="0"/>
            <a:chExt cx="1867789" cy="1845437"/>
          </a:xfrm>
        </p:grpSpPr>
        <p:sp>
          <p:nvSpPr>
            <p:cNvPr id="115" name="Google Shape;115;g220776cbd67_0_29"/>
            <p:cNvSpPr/>
            <p:nvPr/>
          </p:nvSpPr>
          <p:spPr>
            <a:xfrm>
              <a:off x="12700" y="12700"/>
              <a:ext cx="1842389" cy="1820037"/>
            </a:xfrm>
            <a:custGeom>
              <a:rect b="b" l="l" r="r" t="t"/>
              <a:pathLst>
                <a:path extrusionOk="0" h="1820037" w="1842389">
                  <a:moveTo>
                    <a:pt x="0" y="0"/>
                  </a:moveTo>
                  <a:lnTo>
                    <a:pt x="1842389" y="0"/>
                  </a:lnTo>
                  <a:lnTo>
                    <a:pt x="1842389" y="1820037"/>
                  </a:lnTo>
                  <a:lnTo>
                    <a:pt x="0" y="1820037"/>
                  </a:lnTo>
                  <a:close/>
                </a:path>
              </a:pathLst>
            </a:custGeom>
            <a:solidFill>
              <a:srgbClr val="FFAB40"/>
            </a:solidFill>
            <a:ln>
              <a:noFill/>
            </a:ln>
          </p:spPr>
        </p:sp>
        <p:sp>
          <p:nvSpPr>
            <p:cNvPr id="116" name="Google Shape;116;g220776cbd67_0_29"/>
            <p:cNvSpPr/>
            <p:nvPr/>
          </p:nvSpPr>
          <p:spPr>
            <a:xfrm>
              <a:off x="0" y="0"/>
              <a:ext cx="1867789" cy="1845437"/>
            </a:xfrm>
            <a:custGeom>
              <a:rect b="b" l="l" r="r" t="t"/>
              <a:pathLst>
                <a:path extrusionOk="0" h="1845437" w="1867789">
                  <a:moveTo>
                    <a:pt x="12700" y="0"/>
                  </a:moveTo>
                  <a:lnTo>
                    <a:pt x="1855089" y="0"/>
                  </a:lnTo>
                  <a:cubicBezTo>
                    <a:pt x="1862074" y="0"/>
                    <a:pt x="1867789" y="5715"/>
                    <a:pt x="1867789" y="12700"/>
                  </a:cubicBezTo>
                  <a:lnTo>
                    <a:pt x="1867789" y="1832737"/>
                  </a:lnTo>
                  <a:cubicBezTo>
                    <a:pt x="1867789" y="1839722"/>
                    <a:pt x="1862074" y="1845437"/>
                    <a:pt x="1855089" y="1845437"/>
                  </a:cubicBezTo>
                  <a:lnTo>
                    <a:pt x="12700" y="1845437"/>
                  </a:lnTo>
                  <a:cubicBezTo>
                    <a:pt x="5715" y="1845437"/>
                    <a:pt x="0" y="1839722"/>
                    <a:pt x="0" y="1832737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1832737"/>
                  </a:lnTo>
                  <a:lnTo>
                    <a:pt x="12700" y="1832737"/>
                  </a:lnTo>
                  <a:lnTo>
                    <a:pt x="12700" y="1820037"/>
                  </a:lnTo>
                  <a:lnTo>
                    <a:pt x="1855089" y="1820037"/>
                  </a:lnTo>
                  <a:lnTo>
                    <a:pt x="1855089" y="1832737"/>
                  </a:lnTo>
                  <a:lnTo>
                    <a:pt x="1842389" y="1832737"/>
                  </a:lnTo>
                  <a:lnTo>
                    <a:pt x="1842389" y="12700"/>
                  </a:lnTo>
                  <a:lnTo>
                    <a:pt x="1855089" y="12700"/>
                  </a:lnTo>
                  <a:lnTo>
                    <a:pt x="1855089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7" name="Google Shape;117;g220776cbd67_0_29"/>
          <p:cNvSpPr txBox="1"/>
          <p:nvPr/>
        </p:nvSpPr>
        <p:spPr>
          <a:xfrm>
            <a:off x="1342696" y="719975"/>
            <a:ext cx="73173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3500">
                <a:latin typeface="Archivo Black"/>
                <a:ea typeface="Archivo Black"/>
                <a:cs typeface="Archivo Black"/>
                <a:sym typeface="Archivo Black"/>
              </a:rPr>
              <a:t>Instalación de Python</a:t>
            </a:r>
            <a:endParaRPr sz="3500">
              <a:latin typeface="Archivo Black"/>
              <a:ea typeface="Archivo Black"/>
              <a:cs typeface="Archivo Black"/>
              <a:sym typeface="Archivo Black"/>
            </a:endParaRPr>
          </a:p>
        </p:txBody>
      </p:sp>
      <p:sp>
        <p:nvSpPr>
          <p:cNvPr id="118" name="Google Shape;118;g220776cbd67_0_29"/>
          <p:cNvSpPr txBox="1"/>
          <p:nvPr/>
        </p:nvSpPr>
        <p:spPr>
          <a:xfrm>
            <a:off x="555350" y="1807850"/>
            <a:ext cx="3807600" cy="20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2000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latin typeface="Archivo Narrow"/>
                <a:ea typeface="Archivo Narrow"/>
                <a:cs typeface="Archivo Narrow"/>
                <a:sym typeface="Archivo Narrow"/>
              </a:rPr>
              <a:t>Necesitamos instalar el intérprete Python desde su página oficial. </a:t>
            </a:r>
            <a:endParaRPr>
              <a:latin typeface="Archivo Narrow"/>
              <a:ea typeface="Archivo Narrow"/>
              <a:cs typeface="Archivo Narrow"/>
              <a:sym typeface="Archivo Narrow"/>
            </a:endParaRPr>
          </a:p>
          <a:p>
            <a:pPr indent="0" lvl="0" marL="0" rtl="0" algn="l">
              <a:lnSpc>
                <a:spcPct val="12000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latin typeface="Archivo Narrow"/>
                <a:ea typeface="Archivo Narrow"/>
                <a:cs typeface="Archivo Narrow"/>
                <a:sym typeface="Archivo Narrow"/>
              </a:rPr>
              <a:t>Ingresamos a Downloads y hacemos clic en el botón Download Python. </a:t>
            </a:r>
            <a:endParaRPr>
              <a:latin typeface="Archivo Narrow"/>
              <a:ea typeface="Archivo Narrow"/>
              <a:cs typeface="Archivo Narrow"/>
              <a:sym typeface="Archivo Narrow"/>
            </a:endParaRPr>
          </a:p>
          <a:p>
            <a:pPr indent="0" lvl="0" marL="0" rtl="0" algn="l">
              <a:lnSpc>
                <a:spcPct val="12000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latin typeface="Archivo Narrow"/>
                <a:ea typeface="Archivo Narrow"/>
                <a:cs typeface="Archivo Narrow"/>
                <a:sym typeface="Archivo Narrow"/>
              </a:rPr>
              <a:t>Asegúrate de descargar la última versión (o como mínimo la versión 3.8.x).</a:t>
            </a:r>
            <a:endParaRPr>
              <a:latin typeface="Archivo Narrow"/>
              <a:ea typeface="Archivo Narrow"/>
              <a:cs typeface="Archivo Narrow"/>
              <a:sym typeface="Archivo Narrow"/>
            </a:endParaRPr>
          </a:p>
          <a:p>
            <a:pPr indent="0" lvl="0" marL="0" rtl="0" algn="l">
              <a:lnSpc>
                <a:spcPct val="12000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Archivo Narrow"/>
              <a:ea typeface="Archivo Narrow"/>
              <a:cs typeface="Archivo Narrow"/>
              <a:sym typeface="Archivo Narrow"/>
            </a:endParaRPr>
          </a:p>
          <a:p>
            <a:pPr indent="0" lvl="0" marL="0" marR="0" rtl="0" algn="l">
              <a:lnSpc>
                <a:spcPct val="12000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>
              <a:latin typeface="Archivo Narrow"/>
              <a:ea typeface="Archivo Narrow"/>
              <a:cs typeface="Archivo Narrow"/>
              <a:sym typeface="Archivo Narrow"/>
            </a:endParaRPr>
          </a:p>
        </p:txBody>
      </p:sp>
      <p:grpSp>
        <p:nvGrpSpPr>
          <p:cNvPr id="119" name="Google Shape;119;g220776cbd67_0_29"/>
          <p:cNvGrpSpPr/>
          <p:nvPr/>
        </p:nvGrpSpPr>
        <p:grpSpPr>
          <a:xfrm>
            <a:off x="681206" y="3536441"/>
            <a:ext cx="3638285" cy="297305"/>
            <a:chOff x="0" y="-9525"/>
            <a:chExt cx="1916400" cy="156600"/>
          </a:xfrm>
        </p:grpSpPr>
        <p:sp>
          <p:nvSpPr>
            <p:cNvPr id="120" name="Google Shape;120;g220776cbd67_0_29"/>
            <p:cNvSpPr/>
            <p:nvPr/>
          </p:nvSpPr>
          <p:spPr>
            <a:xfrm>
              <a:off x="0" y="0"/>
              <a:ext cx="1916354" cy="146960"/>
            </a:xfrm>
            <a:custGeom>
              <a:rect b="b" l="l" r="r" t="t"/>
              <a:pathLst>
                <a:path extrusionOk="0" h="146960" w="1916354">
                  <a:moveTo>
                    <a:pt x="0" y="0"/>
                  </a:moveTo>
                  <a:lnTo>
                    <a:pt x="1916354" y="0"/>
                  </a:lnTo>
                  <a:lnTo>
                    <a:pt x="1916354" y="146960"/>
                  </a:lnTo>
                  <a:lnTo>
                    <a:pt x="0" y="146960"/>
                  </a:lnTo>
                  <a:close/>
                </a:path>
              </a:pathLst>
            </a:custGeom>
            <a:solidFill>
              <a:srgbClr val="FFAB40">
                <a:alpha val="49410"/>
              </a:srgbClr>
            </a:solidFill>
            <a:ln>
              <a:noFill/>
            </a:ln>
          </p:spPr>
        </p:sp>
        <p:sp>
          <p:nvSpPr>
            <p:cNvPr id="121" name="Google Shape;121;g220776cbd67_0_29"/>
            <p:cNvSpPr txBox="1"/>
            <p:nvPr/>
          </p:nvSpPr>
          <p:spPr>
            <a:xfrm>
              <a:off x="0" y="-9525"/>
              <a:ext cx="1916400" cy="156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5994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2" name="Google Shape;122;g220776cbd67_0_29"/>
          <p:cNvSpPr txBox="1"/>
          <p:nvPr/>
        </p:nvSpPr>
        <p:spPr>
          <a:xfrm>
            <a:off x="1132200" y="3561950"/>
            <a:ext cx="28137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" sz="1600" u="sng">
                <a:solidFill>
                  <a:schemeClr val="dk2"/>
                </a:solidFill>
                <a:latin typeface="Archivo Black"/>
                <a:ea typeface="Archivo Black"/>
                <a:cs typeface="Archivo Black"/>
                <a:sym typeface="Archivo Black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Página oficial de Python</a:t>
            </a:r>
            <a:endParaRPr b="0" i="0" sz="1600" u="none" cap="none" strike="noStrike">
              <a:solidFill>
                <a:schemeClr val="dk2"/>
              </a:solidFill>
              <a:latin typeface="Archivo Black"/>
              <a:ea typeface="Archivo Black"/>
              <a:cs typeface="Archivo Black"/>
              <a:sym typeface="Archivo Black"/>
            </a:endParaRPr>
          </a:p>
        </p:txBody>
      </p:sp>
      <p:pic>
        <p:nvPicPr>
          <p:cNvPr id="123" name="Google Shape;123;g220776cbd67_0_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93500" y="1807846"/>
            <a:ext cx="4154599" cy="1842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410"/>
              </a:srgbClr>
            </a:outerShdw>
          </a:effectLst>
        </p:spPr>
      </p:pic>
      <p:pic>
        <p:nvPicPr>
          <p:cNvPr id="124" name="Google Shape;124;g220776cbd67_0_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5800" y="3561950"/>
            <a:ext cx="246300" cy="24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g220776cbd67_0_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6162" y="708046"/>
            <a:ext cx="538801" cy="538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20776cbd67_0_109"/>
          <p:cNvSpPr/>
          <p:nvPr/>
        </p:nvSpPr>
        <p:spPr>
          <a:xfrm>
            <a:off x="12050" y="0"/>
            <a:ext cx="9144000" cy="51435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cxnSp>
        <p:nvCxnSpPr>
          <p:cNvPr id="135" name="Google Shape;135;g220776cbd67_0_109"/>
          <p:cNvCxnSpPr/>
          <p:nvPr/>
        </p:nvCxnSpPr>
        <p:spPr>
          <a:xfrm rot="5731">
            <a:off x="555358" y="1438738"/>
            <a:ext cx="5758808" cy="0"/>
          </a:xfrm>
          <a:prstGeom prst="straightConnector1">
            <a:avLst/>
          </a:prstGeom>
          <a:noFill/>
          <a:ln cap="rnd" cmpd="sng" w="952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36" name="Google Shape;136;g220776cbd67_0_109"/>
          <p:cNvGrpSpPr/>
          <p:nvPr/>
        </p:nvGrpSpPr>
        <p:grpSpPr>
          <a:xfrm>
            <a:off x="555362" y="631437"/>
            <a:ext cx="700421" cy="692039"/>
            <a:chOff x="0" y="0"/>
            <a:chExt cx="1867789" cy="1845437"/>
          </a:xfrm>
        </p:grpSpPr>
        <p:sp>
          <p:nvSpPr>
            <p:cNvPr id="137" name="Google Shape;137;g220776cbd67_0_109"/>
            <p:cNvSpPr/>
            <p:nvPr/>
          </p:nvSpPr>
          <p:spPr>
            <a:xfrm>
              <a:off x="12700" y="12700"/>
              <a:ext cx="1842389" cy="1820037"/>
            </a:xfrm>
            <a:custGeom>
              <a:rect b="b" l="l" r="r" t="t"/>
              <a:pathLst>
                <a:path extrusionOk="0" h="1820037" w="1842389">
                  <a:moveTo>
                    <a:pt x="0" y="0"/>
                  </a:moveTo>
                  <a:lnTo>
                    <a:pt x="1842389" y="0"/>
                  </a:lnTo>
                  <a:lnTo>
                    <a:pt x="1842389" y="1820037"/>
                  </a:lnTo>
                  <a:lnTo>
                    <a:pt x="0" y="1820037"/>
                  </a:lnTo>
                  <a:close/>
                </a:path>
              </a:pathLst>
            </a:custGeom>
            <a:solidFill>
              <a:srgbClr val="FFAB40"/>
            </a:solidFill>
            <a:ln>
              <a:noFill/>
            </a:ln>
          </p:spPr>
        </p:sp>
        <p:sp>
          <p:nvSpPr>
            <p:cNvPr id="138" name="Google Shape;138;g220776cbd67_0_109"/>
            <p:cNvSpPr/>
            <p:nvPr/>
          </p:nvSpPr>
          <p:spPr>
            <a:xfrm>
              <a:off x="0" y="0"/>
              <a:ext cx="1867789" cy="1845437"/>
            </a:xfrm>
            <a:custGeom>
              <a:rect b="b" l="l" r="r" t="t"/>
              <a:pathLst>
                <a:path extrusionOk="0" h="1845437" w="1867789">
                  <a:moveTo>
                    <a:pt x="12700" y="0"/>
                  </a:moveTo>
                  <a:lnTo>
                    <a:pt x="1855089" y="0"/>
                  </a:lnTo>
                  <a:cubicBezTo>
                    <a:pt x="1862074" y="0"/>
                    <a:pt x="1867789" y="5715"/>
                    <a:pt x="1867789" y="12700"/>
                  </a:cubicBezTo>
                  <a:lnTo>
                    <a:pt x="1867789" y="1832737"/>
                  </a:lnTo>
                  <a:cubicBezTo>
                    <a:pt x="1867789" y="1839722"/>
                    <a:pt x="1862074" y="1845437"/>
                    <a:pt x="1855089" y="1845437"/>
                  </a:cubicBezTo>
                  <a:lnTo>
                    <a:pt x="12700" y="1845437"/>
                  </a:lnTo>
                  <a:cubicBezTo>
                    <a:pt x="5715" y="1845437"/>
                    <a:pt x="0" y="1839722"/>
                    <a:pt x="0" y="1832737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1832737"/>
                  </a:lnTo>
                  <a:lnTo>
                    <a:pt x="12700" y="1832737"/>
                  </a:lnTo>
                  <a:lnTo>
                    <a:pt x="12700" y="1820037"/>
                  </a:lnTo>
                  <a:lnTo>
                    <a:pt x="1855089" y="1820037"/>
                  </a:lnTo>
                  <a:lnTo>
                    <a:pt x="1855089" y="1832737"/>
                  </a:lnTo>
                  <a:lnTo>
                    <a:pt x="1842389" y="1832737"/>
                  </a:lnTo>
                  <a:lnTo>
                    <a:pt x="1842389" y="12700"/>
                  </a:lnTo>
                  <a:lnTo>
                    <a:pt x="1855089" y="12700"/>
                  </a:lnTo>
                  <a:lnTo>
                    <a:pt x="1855089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9" name="Google Shape;139;g220776cbd67_0_109"/>
          <p:cNvSpPr txBox="1"/>
          <p:nvPr/>
        </p:nvSpPr>
        <p:spPr>
          <a:xfrm>
            <a:off x="1342696" y="719975"/>
            <a:ext cx="73173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3500">
                <a:latin typeface="Archivo Black"/>
                <a:ea typeface="Archivo Black"/>
                <a:cs typeface="Archivo Black"/>
                <a:sym typeface="Archivo Black"/>
              </a:rPr>
              <a:t>Instalación de Python</a:t>
            </a:r>
            <a:endParaRPr sz="3500">
              <a:latin typeface="Archivo Black"/>
              <a:ea typeface="Archivo Black"/>
              <a:cs typeface="Archivo Black"/>
              <a:sym typeface="Archivo Black"/>
            </a:endParaRPr>
          </a:p>
        </p:txBody>
      </p:sp>
      <p:sp>
        <p:nvSpPr>
          <p:cNvPr id="140" name="Google Shape;140;g220776cbd67_0_109"/>
          <p:cNvSpPr txBox="1"/>
          <p:nvPr/>
        </p:nvSpPr>
        <p:spPr>
          <a:xfrm>
            <a:off x="555350" y="1807850"/>
            <a:ext cx="3807600" cy="20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2000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latin typeface="Archivo Narrow"/>
                <a:ea typeface="Archivo Narrow"/>
                <a:cs typeface="Archivo Narrow"/>
                <a:sym typeface="Archivo Narrow"/>
              </a:rPr>
              <a:t>Procedemos con la instalación realizando los </a:t>
            </a:r>
            <a:r>
              <a:rPr lang="es">
                <a:latin typeface="Archivo Narrow"/>
                <a:ea typeface="Archivo Narrow"/>
                <a:cs typeface="Archivo Narrow"/>
                <a:sym typeface="Archivo Narrow"/>
              </a:rPr>
              <a:t>pasos</a:t>
            </a:r>
            <a:r>
              <a:rPr lang="es">
                <a:latin typeface="Archivo Narrow"/>
                <a:ea typeface="Archivo Narrow"/>
                <a:cs typeface="Archivo Narrow"/>
                <a:sym typeface="Archivo Narrow"/>
              </a:rPr>
              <a:t> típicos para instalar aplicaciones en nuestro Sistema Operativo.</a:t>
            </a:r>
            <a:endParaRPr>
              <a:latin typeface="Archivo Narrow"/>
              <a:ea typeface="Archivo Narrow"/>
              <a:cs typeface="Archivo Narrow"/>
              <a:sym typeface="Archivo Narrow"/>
            </a:endParaRPr>
          </a:p>
          <a:p>
            <a:pPr indent="0" lvl="0" marL="0" rtl="0" algn="l">
              <a:lnSpc>
                <a:spcPct val="12000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Archivo Narrow"/>
              <a:ea typeface="Archivo Narrow"/>
              <a:cs typeface="Archivo Narrow"/>
              <a:sym typeface="Archivo Narrow"/>
            </a:endParaRPr>
          </a:p>
          <a:p>
            <a:pPr indent="0" lvl="0" marL="0" rtl="0" algn="l">
              <a:lnSpc>
                <a:spcPct val="12000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latin typeface="Archivo Narrow"/>
                <a:ea typeface="Archivo Narrow"/>
                <a:cs typeface="Archivo Narrow"/>
                <a:sym typeface="Archivo Narrow"/>
              </a:rPr>
              <a:t>Nota: </a:t>
            </a:r>
            <a:r>
              <a:rPr lang="es">
                <a:latin typeface="Archivo Narrow"/>
                <a:ea typeface="Archivo Narrow"/>
                <a:cs typeface="Archivo Narrow"/>
                <a:sym typeface="Archivo Narrow"/>
              </a:rPr>
              <a:t>Si usas Windows, recuerda instalar seleccionado la opción “</a:t>
            </a:r>
            <a:r>
              <a:rPr i="1" lang="es">
                <a:latin typeface="Archivo Narrow"/>
                <a:ea typeface="Archivo Narrow"/>
                <a:cs typeface="Archivo Narrow"/>
                <a:sym typeface="Archivo Narrow"/>
              </a:rPr>
              <a:t>Add python.exe to PATH</a:t>
            </a:r>
            <a:r>
              <a:rPr lang="es">
                <a:latin typeface="Archivo Narrow"/>
                <a:ea typeface="Archivo Narrow"/>
                <a:cs typeface="Archivo Narrow"/>
                <a:sym typeface="Archivo Narrow"/>
              </a:rPr>
              <a:t>”.</a:t>
            </a:r>
            <a:endParaRPr>
              <a:latin typeface="Archivo Narrow"/>
              <a:ea typeface="Archivo Narrow"/>
              <a:cs typeface="Archivo Narrow"/>
              <a:sym typeface="Archivo Narrow"/>
            </a:endParaRPr>
          </a:p>
          <a:p>
            <a:pPr indent="0" lvl="0" marL="0" rtl="0" algn="l">
              <a:lnSpc>
                <a:spcPct val="12000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Archivo Narrow"/>
              <a:ea typeface="Archivo Narrow"/>
              <a:cs typeface="Archivo Narrow"/>
              <a:sym typeface="Archivo Narrow"/>
            </a:endParaRPr>
          </a:p>
          <a:p>
            <a:pPr indent="0" lvl="0" marL="0" marR="0" rtl="0" algn="l">
              <a:lnSpc>
                <a:spcPct val="12000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>
              <a:latin typeface="Archivo Narrow"/>
              <a:ea typeface="Archivo Narrow"/>
              <a:cs typeface="Archivo Narrow"/>
              <a:sym typeface="Archivo Narrow"/>
            </a:endParaRPr>
          </a:p>
        </p:txBody>
      </p:sp>
      <p:pic>
        <p:nvPicPr>
          <p:cNvPr id="141" name="Google Shape;141;g220776cbd67_0_10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44036" y="1766763"/>
            <a:ext cx="3413575" cy="2108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g220776cbd67_0_10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6162" y="708046"/>
            <a:ext cx="538801" cy="538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20776cbd67_0_132"/>
          <p:cNvSpPr/>
          <p:nvPr/>
        </p:nvSpPr>
        <p:spPr>
          <a:xfrm>
            <a:off x="12050" y="0"/>
            <a:ext cx="9144000" cy="51435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cxnSp>
        <p:nvCxnSpPr>
          <p:cNvPr id="152" name="Google Shape;152;g220776cbd67_0_132"/>
          <p:cNvCxnSpPr/>
          <p:nvPr/>
        </p:nvCxnSpPr>
        <p:spPr>
          <a:xfrm rot="5731">
            <a:off x="555358" y="1438738"/>
            <a:ext cx="5758808" cy="0"/>
          </a:xfrm>
          <a:prstGeom prst="straightConnector1">
            <a:avLst/>
          </a:prstGeom>
          <a:noFill/>
          <a:ln cap="rnd" cmpd="sng" w="952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53" name="Google Shape;153;g220776cbd67_0_132"/>
          <p:cNvGrpSpPr/>
          <p:nvPr/>
        </p:nvGrpSpPr>
        <p:grpSpPr>
          <a:xfrm>
            <a:off x="555362" y="631437"/>
            <a:ext cx="700421" cy="692039"/>
            <a:chOff x="0" y="0"/>
            <a:chExt cx="1867789" cy="1845437"/>
          </a:xfrm>
        </p:grpSpPr>
        <p:sp>
          <p:nvSpPr>
            <p:cNvPr id="154" name="Google Shape;154;g220776cbd67_0_132"/>
            <p:cNvSpPr/>
            <p:nvPr/>
          </p:nvSpPr>
          <p:spPr>
            <a:xfrm>
              <a:off x="12700" y="12700"/>
              <a:ext cx="1842389" cy="1820037"/>
            </a:xfrm>
            <a:custGeom>
              <a:rect b="b" l="l" r="r" t="t"/>
              <a:pathLst>
                <a:path extrusionOk="0" h="1820037" w="1842389">
                  <a:moveTo>
                    <a:pt x="0" y="0"/>
                  </a:moveTo>
                  <a:lnTo>
                    <a:pt x="1842389" y="0"/>
                  </a:lnTo>
                  <a:lnTo>
                    <a:pt x="1842389" y="1820037"/>
                  </a:lnTo>
                  <a:lnTo>
                    <a:pt x="0" y="1820037"/>
                  </a:lnTo>
                  <a:close/>
                </a:path>
              </a:pathLst>
            </a:custGeom>
            <a:solidFill>
              <a:srgbClr val="FFAB40"/>
            </a:solidFill>
            <a:ln>
              <a:noFill/>
            </a:ln>
          </p:spPr>
        </p:sp>
        <p:sp>
          <p:nvSpPr>
            <p:cNvPr id="155" name="Google Shape;155;g220776cbd67_0_132"/>
            <p:cNvSpPr/>
            <p:nvPr/>
          </p:nvSpPr>
          <p:spPr>
            <a:xfrm>
              <a:off x="0" y="0"/>
              <a:ext cx="1867789" cy="1845437"/>
            </a:xfrm>
            <a:custGeom>
              <a:rect b="b" l="l" r="r" t="t"/>
              <a:pathLst>
                <a:path extrusionOk="0" h="1845437" w="1867789">
                  <a:moveTo>
                    <a:pt x="12700" y="0"/>
                  </a:moveTo>
                  <a:lnTo>
                    <a:pt x="1855089" y="0"/>
                  </a:lnTo>
                  <a:cubicBezTo>
                    <a:pt x="1862074" y="0"/>
                    <a:pt x="1867789" y="5715"/>
                    <a:pt x="1867789" y="12700"/>
                  </a:cubicBezTo>
                  <a:lnTo>
                    <a:pt x="1867789" y="1832737"/>
                  </a:lnTo>
                  <a:cubicBezTo>
                    <a:pt x="1867789" y="1839722"/>
                    <a:pt x="1862074" y="1845437"/>
                    <a:pt x="1855089" y="1845437"/>
                  </a:cubicBezTo>
                  <a:lnTo>
                    <a:pt x="12700" y="1845437"/>
                  </a:lnTo>
                  <a:cubicBezTo>
                    <a:pt x="5715" y="1845437"/>
                    <a:pt x="0" y="1839722"/>
                    <a:pt x="0" y="1832737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1832737"/>
                  </a:lnTo>
                  <a:lnTo>
                    <a:pt x="12700" y="1832737"/>
                  </a:lnTo>
                  <a:lnTo>
                    <a:pt x="12700" y="1820037"/>
                  </a:lnTo>
                  <a:lnTo>
                    <a:pt x="1855089" y="1820037"/>
                  </a:lnTo>
                  <a:lnTo>
                    <a:pt x="1855089" y="1832737"/>
                  </a:lnTo>
                  <a:lnTo>
                    <a:pt x="1842389" y="1832737"/>
                  </a:lnTo>
                  <a:lnTo>
                    <a:pt x="1842389" y="12700"/>
                  </a:lnTo>
                  <a:lnTo>
                    <a:pt x="1855089" y="12700"/>
                  </a:lnTo>
                  <a:lnTo>
                    <a:pt x="1855089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6" name="Google Shape;156;g220776cbd67_0_132"/>
          <p:cNvSpPr txBox="1"/>
          <p:nvPr/>
        </p:nvSpPr>
        <p:spPr>
          <a:xfrm>
            <a:off x="1342696" y="719975"/>
            <a:ext cx="73173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3500">
                <a:latin typeface="Archivo Black"/>
                <a:ea typeface="Archivo Black"/>
                <a:cs typeface="Archivo Black"/>
                <a:sym typeface="Archivo Black"/>
              </a:rPr>
              <a:t>Instalación de VSCode</a:t>
            </a:r>
            <a:endParaRPr sz="3500">
              <a:latin typeface="Archivo Black"/>
              <a:ea typeface="Archivo Black"/>
              <a:cs typeface="Archivo Black"/>
              <a:sym typeface="Archivo Black"/>
            </a:endParaRPr>
          </a:p>
        </p:txBody>
      </p:sp>
      <p:sp>
        <p:nvSpPr>
          <p:cNvPr id="157" name="Google Shape;157;g220776cbd67_0_132"/>
          <p:cNvSpPr txBox="1"/>
          <p:nvPr/>
        </p:nvSpPr>
        <p:spPr>
          <a:xfrm>
            <a:off x="555350" y="1807850"/>
            <a:ext cx="3807600" cy="15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2000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latin typeface="Archivo Narrow"/>
                <a:ea typeface="Archivo Narrow"/>
                <a:cs typeface="Archivo Narrow"/>
                <a:sym typeface="Archivo Narrow"/>
              </a:rPr>
              <a:t>Para escribir código utilizaremos un editor de texto llamado</a:t>
            </a:r>
            <a:r>
              <a:rPr b="1" lang="es">
                <a:latin typeface="Archivo Narrow"/>
                <a:ea typeface="Archivo Narrow"/>
                <a:cs typeface="Archivo Narrow"/>
                <a:sym typeface="Archivo Narrow"/>
              </a:rPr>
              <a:t> Visual Studio Code. </a:t>
            </a:r>
            <a:endParaRPr b="1">
              <a:latin typeface="Archivo Narrow"/>
              <a:ea typeface="Archivo Narrow"/>
              <a:cs typeface="Archivo Narrow"/>
              <a:sym typeface="Archivo Narrow"/>
            </a:endParaRPr>
          </a:p>
          <a:p>
            <a:pPr indent="0" lvl="0" marL="0" rtl="0" algn="l">
              <a:lnSpc>
                <a:spcPct val="12000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latin typeface="Archivo Narrow"/>
                <a:ea typeface="Archivo Narrow"/>
                <a:cs typeface="Archivo Narrow"/>
                <a:sym typeface="Archivo Narrow"/>
              </a:rPr>
              <a:t>Lo descargamos desde su página oficial, y seguimos los pasos necesarios para su instalación, asegurándonos de crear un ícono de acceso en el escritorio o menú de nuestra computadora.</a:t>
            </a:r>
            <a:endParaRPr>
              <a:latin typeface="Archivo Narrow"/>
              <a:ea typeface="Archivo Narrow"/>
              <a:cs typeface="Archivo Narrow"/>
              <a:sym typeface="Archivo Narrow"/>
            </a:endParaRPr>
          </a:p>
        </p:txBody>
      </p:sp>
      <p:pic>
        <p:nvPicPr>
          <p:cNvPr id="158" name="Google Shape;158;g220776cbd67_0_1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67075" y="1673845"/>
            <a:ext cx="3807600" cy="248100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9" name="Google Shape;159;g220776cbd67_0_132"/>
          <p:cNvGrpSpPr/>
          <p:nvPr/>
        </p:nvGrpSpPr>
        <p:grpSpPr>
          <a:xfrm>
            <a:off x="681206" y="3536441"/>
            <a:ext cx="3638285" cy="297305"/>
            <a:chOff x="0" y="-9525"/>
            <a:chExt cx="1916400" cy="156600"/>
          </a:xfrm>
        </p:grpSpPr>
        <p:sp>
          <p:nvSpPr>
            <p:cNvPr id="160" name="Google Shape;160;g220776cbd67_0_132"/>
            <p:cNvSpPr/>
            <p:nvPr/>
          </p:nvSpPr>
          <p:spPr>
            <a:xfrm>
              <a:off x="0" y="0"/>
              <a:ext cx="1916354" cy="146960"/>
            </a:xfrm>
            <a:custGeom>
              <a:rect b="b" l="l" r="r" t="t"/>
              <a:pathLst>
                <a:path extrusionOk="0" h="146960" w="1916354">
                  <a:moveTo>
                    <a:pt x="0" y="0"/>
                  </a:moveTo>
                  <a:lnTo>
                    <a:pt x="1916354" y="0"/>
                  </a:lnTo>
                  <a:lnTo>
                    <a:pt x="1916354" y="146960"/>
                  </a:lnTo>
                  <a:lnTo>
                    <a:pt x="0" y="146960"/>
                  </a:lnTo>
                  <a:close/>
                </a:path>
              </a:pathLst>
            </a:custGeom>
            <a:solidFill>
              <a:srgbClr val="FFAB40">
                <a:alpha val="49410"/>
              </a:srgbClr>
            </a:solidFill>
            <a:ln>
              <a:noFill/>
            </a:ln>
          </p:spPr>
        </p:sp>
        <p:sp>
          <p:nvSpPr>
            <p:cNvPr id="161" name="Google Shape;161;g220776cbd67_0_132"/>
            <p:cNvSpPr txBox="1"/>
            <p:nvPr/>
          </p:nvSpPr>
          <p:spPr>
            <a:xfrm>
              <a:off x="0" y="-9525"/>
              <a:ext cx="1916400" cy="156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5994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2" name="Google Shape;162;g220776cbd67_0_132"/>
          <p:cNvSpPr txBox="1"/>
          <p:nvPr/>
        </p:nvSpPr>
        <p:spPr>
          <a:xfrm>
            <a:off x="1132200" y="3561950"/>
            <a:ext cx="28137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" sz="1600" u="sng">
                <a:solidFill>
                  <a:schemeClr val="dk2"/>
                </a:solidFill>
                <a:latin typeface="Archivo Black"/>
                <a:ea typeface="Archivo Black"/>
                <a:cs typeface="Archivo Black"/>
                <a:sym typeface="Archivo Black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Página oficial de </a:t>
            </a:r>
            <a:r>
              <a:rPr lang="es" sz="1600" u="sng">
                <a:solidFill>
                  <a:schemeClr val="dk2"/>
                </a:solidFill>
                <a:latin typeface="Archivo Black"/>
                <a:ea typeface="Archivo Black"/>
                <a:cs typeface="Archivo Black"/>
                <a:sym typeface="Archivo Black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VSCode</a:t>
            </a:r>
            <a:endParaRPr b="0" i="0" sz="1600" u="none" cap="none" strike="noStrike">
              <a:solidFill>
                <a:schemeClr val="dk2"/>
              </a:solidFill>
              <a:latin typeface="Archivo Black"/>
              <a:ea typeface="Archivo Black"/>
              <a:cs typeface="Archivo Black"/>
              <a:sym typeface="Archivo Black"/>
            </a:endParaRPr>
          </a:p>
        </p:txBody>
      </p:sp>
      <p:pic>
        <p:nvPicPr>
          <p:cNvPr id="163" name="Google Shape;163;g220776cbd67_0_1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05800" y="3561950"/>
            <a:ext cx="246300" cy="24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g220776cbd67_0_13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36162" y="708050"/>
            <a:ext cx="538801" cy="538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20776cbd67_0_155"/>
          <p:cNvSpPr/>
          <p:nvPr/>
        </p:nvSpPr>
        <p:spPr>
          <a:xfrm>
            <a:off x="12050" y="0"/>
            <a:ext cx="9144000" cy="51435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cxnSp>
        <p:nvCxnSpPr>
          <p:cNvPr id="174" name="Google Shape;174;g220776cbd67_0_155"/>
          <p:cNvCxnSpPr/>
          <p:nvPr/>
        </p:nvCxnSpPr>
        <p:spPr>
          <a:xfrm rot="5731">
            <a:off x="555358" y="1438738"/>
            <a:ext cx="5758808" cy="0"/>
          </a:xfrm>
          <a:prstGeom prst="straightConnector1">
            <a:avLst/>
          </a:prstGeom>
          <a:noFill/>
          <a:ln cap="rnd" cmpd="sng" w="952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75" name="Google Shape;175;g220776cbd67_0_155"/>
          <p:cNvGrpSpPr/>
          <p:nvPr/>
        </p:nvGrpSpPr>
        <p:grpSpPr>
          <a:xfrm>
            <a:off x="555362" y="631437"/>
            <a:ext cx="700421" cy="692039"/>
            <a:chOff x="0" y="0"/>
            <a:chExt cx="1867789" cy="1845437"/>
          </a:xfrm>
        </p:grpSpPr>
        <p:sp>
          <p:nvSpPr>
            <p:cNvPr id="176" name="Google Shape;176;g220776cbd67_0_155"/>
            <p:cNvSpPr/>
            <p:nvPr/>
          </p:nvSpPr>
          <p:spPr>
            <a:xfrm>
              <a:off x="12700" y="12700"/>
              <a:ext cx="1842389" cy="1820037"/>
            </a:xfrm>
            <a:custGeom>
              <a:rect b="b" l="l" r="r" t="t"/>
              <a:pathLst>
                <a:path extrusionOk="0" h="1820037" w="1842389">
                  <a:moveTo>
                    <a:pt x="0" y="0"/>
                  </a:moveTo>
                  <a:lnTo>
                    <a:pt x="1842389" y="0"/>
                  </a:lnTo>
                  <a:lnTo>
                    <a:pt x="1842389" y="1820037"/>
                  </a:lnTo>
                  <a:lnTo>
                    <a:pt x="0" y="1820037"/>
                  </a:lnTo>
                  <a:close/>
                </a:path>
              </a:pathLst>
            </a:custGeom>
            <a:solidFill>
              <a:srgbClr val="FFAB40"/>
            </a:solidFill>
            <a:ln>
              <a:noFill/>
            </a:ln>
          </p:spPr>
        </p:sp>
        <p:sp>
          <p:nvSpPr>
            <p:cNvPr id="177" name="Google Shape;177;g220776cbd67_0_155"/>
            <p:cNvSpPr/>
            <p:nvPr/>
          </p:nvSpPr>
          <p:spPr>
            <a:xfrm>
              <a:off x="0" y="0"/>
              <a:ext cx="1867789" cy="1845437"/>
            </a:xfrm>
            <a:custGeom>
              <a:rect b="b" l="l" r="r" t="t"/>
              <a:pathLst>
                <a:path extrusionOk="0" h="1845437" w="1867789">
                  <a:moveTo>
                    <a:pt x="12700" y="0"/>
                  </a:moveTo>
                  <a:lnTo>
                    <a:pt x="1855089" y="0"/>
                  </a:lnTo>
                  <a:cubicBezTo>
                    <a:pt x="1862074" y="0"/>
                    <a:pt x="1867789" y="5715"/>
                    <a:pt x="1867789" y="12700"/>
                  </a:cubicBezTo>
                  <a:lnTo>
                    <a:pt x="1867789" y="1832737"/>
                  </a:lnTo>
                  <a:cubicBezTo>
                    <a:pt x="1867789" y="1839722"/>
                    <a:pt x="1862074" y="1845437"/>
                    <a:pt x="1855089" y="1845437"/>
                  </a:cubicBezTo>
                  <a:lnTo>
                    <a:pt x="12700" y="1845437"/>
                  </a:lnTo>
                  <a:cubicBezTo>
                    <a:pt x="5715" y="1845437"/>
                    <a:pt x="0" y="1839722"/>
                    <a:pt x="0" y="1832737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1832737"/>
                  </a:lnTo>
                  <a:lnTo>
                    <a:pt x="12700" y="1832737"/>
                  </a:lnTo>
                  <a:lnTo>
                    <a:pt x="12700" y="1820037"/>
                  </a:lnTo>
                  <a:lnTo>
                    <a:pt x="1855089" y="1820037"/>
                  </a:lnTo>
                  <a:lnTo>
                    <a:pt x="1855089" y="1832737"/>
                  </a:lnTo>
                  <a:lnTo>
                    <a:pt x="1842389" y="1832737"/>
                  </a:lnTo>
                  <a:lnTo>
                    <a:pt x="1842389" y="12700"/>
                  </a:lnTo>
                  <a:lnTo>
                    <a:pt x="1855089" y="12700"/>
                  </a:lnTo>
                  <a:lnTo>
                    <a:pt x="1855089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8" name="Google Shape;178;g220776cbd67_0_155"/>
          <p:cNvSpPr txBox="1"/>
          <p:nvPr/>
        </p:nvSpPr>
        <p:spPr>
          <a:xfrm>
            <a:off x="1342696" y="719975"/>
            <a:ext cx="73173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3500">
                <a:latin typeface="Archivo Black"/>
                <a:ea typeface="Archivo Black"/>
                <a:cs typeface="Archivo Black"/>
                <a:sym typeface="Archivo Black"/>
              </a:rPr>
              <a:t>Extensiones para</a:t>
            </a:r>
            <a:r>
              <a:rPr lang="es" sz="3500">
                <a:latin typeface="Archivo Black"/>
                <a:ea typeface="Archivo Black"/>
                <a:cs typeface="Archivo Black"/>
                <a:sym typeface="Archivo Black"/>
              </a:rPr>
              <a:t> VSCode</a:t>
            </a:r>
            <a:endParaRPr sz="3500">
              <a:latin typeface="Archivo Black"/>
              <a:ea typeface="Archivo Black"/>
              <a:cs typeface="Archivo Black"/>
              <a:sym typeface="Archivo Black"/>
            </a:endParaRPr>
          </a:p>
        </p:txBody>
      </p:sp>
      <p:sp>
        <p:nvSpPr>
          <p:cNvPr id="179" name="Google Shape;179;g220776cbd67_0_155"/>
          <p:cNvSpPr txBox="1"/>
          <p:nvPr/>
        </p:nvSpPr>
        <p:spPr>
          <a:xfrm>
            <a:off x="4852400" y="1817550"/>
            <a:ext cx="3807600" cy="228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2000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latin typeface="Archivo Narrow"/>
                <a:ea typeface="Archivo Narrow"/>
                <a:cs typeface="Archivo Narrow"/>
                <a:sym typeface="Archivo Narrow"/>
              </a:rPr>
              <a:t>Una </a:t>
            </a:r>
            <a:r>
              <a:rPr b="1" lang="es">
                <a:latin typeface="Archivo Narrow"/>
                <a:ea typeface="Archivo Narrow"/>
                <a:cs typeface="Archivo Narrow"/>
                <a:sym typeface="Archivo Narrow"/>
              </a:rPr>
              <a:t>extensión</a:t>
            </a:r>
            <a:r>
              <a:rPr lang="es">
                <a:latin typeface="Archivo Narrow"/>
                <a:ea typeface="Archivo Narrow"/>
                <a:cs typeface="Archivo Narrow"/>
                <a:sym typeface="Archivo Narrow"/>
              </a:rPr>
              <a:t> es un módulo de software que agrega funcionalidades adicionales. Instalaremos dos:</a:t>
            </a:r>
            <a:endParaRPr>
              <a:latin typeface="Archivo Narrow"/>
              <a:ea typeface="Archivo Narrow"/>
              <a:cs typeface="Archivo Narrow"/>
              <a:sym typeface="Archivo Narrow"/>
            </a:endParaRPr>
          </a:p>
          <a:p>
            <a:pPr indent="0" lvl="0" marL="0" rtl="0" algn="l">
              <a:lnSpc>
                <a:spcPct val="12000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Archivo Narrow"/>
              <a:ea typeface="Archivo Narrow"/>
              <a:cs typeface="Archivo Narrow"/>
              <a:sym typeface="Archivo Narrow"/>
            </a:endParaRPr>
          </a:p>
          <a:p>
            <a:pPr indent="-317500" lvl="0" marL="457200" rtl="0" algn="l">
              <a:lnSpc>
                <a:spcPct val="120008"/>
              </a:lnSpc>
              <a:spcBef>
                <a:spcPts val="0"/>
              </a:spcBef>
              <a:spcAft>
                <a:spcPts val="0"/>
              </a:spcAft>
              <a:buSzPts val="1400"/>
              <a:buFont typeface="Archivo Narrow"/>
              <a:buAutoNum type="arabicPeriod"/>
            </a:pPr>
            <a:r>
              <a:rPr b="1" lang="es">
                <a:latin typeface="Archivo Narrow"/>
                <a:ea typeface="Archivo Narrow"/>
                <a:cs typeface="Archivo Narrow"/>
                <a:sym typeface="Archivo Narrow"/>
              </a:rPr>
              <a:t>Spanish Language Pack for Visual Studio Code</a:t>
            </a:r>
            <a:r>
              <a:rPr lang="es">
                <a:latin typeface="Archivo Narrow"/>
                <a:ea typeface="Archivo Narrow"/>
                <a:cs typeface="Archivo Narrow"/>
                <a:sym typeface="Archivo Narrow"/>
              </a:rPr>
              <a:t>, que traduce a nuestro idioma la interfaz del editor.</a:t>
            </a:r>
            <a:endParaRPr>
              <a:latin typeface="Archivo Narrow"/>
              <a:ea typeface="Archivo Narrow"/>
              <a:cs typeface="Archivo Narrow"/>
              <a:sym typeface="Archivo Narrow"/>
            </a:endParaRPr>
          </a:p>
          <a:p>
            <a:pPr indent="-317500" lvl="0" marL="457200" rtl="0" algn="l">
              <a:lnSpc>
                <a:spcPct val="120008"/>
              </a:lnSpc>
              <a:spcBef>
                <a:spcPts val="0"/>
              </a:spcBef>
              <a:spcAft>
                <a:spcPts val="0"/>
              </a:spcAft>
              <a:buSzPts val="1400"/>
              <a:buFont typeface="Archivo Narrow"/>
              <a:buAutoNum type="arabicPeriod"/>
            </a:pPr>
            <a:r>
              <a:rPr b="1" lang="es">
                <a:latin typeface="Archivo Narrow"/>
                <a:ea typeface="Archivo Narrow"/>
                <a:cs typeface="Archivo Narrow"/>
                <a:sym typeface="Archivo Narrow"/>
              </a:rPr>
              <a:t>Python extension for Visual Studio Code</a:t>
            </a:r>
            <a:r>
              <a:rPr lang="es">
                <a:latin typeface="Archivo Narrow"/>
                <a:ea typeface="Archivo Narrow"/>
                <a:cs typeface="Archivo Narrow"/>
                <a:sym typeface="Archivo Narrow"/>
              </a:rPr>
              <a:t>, que proporciona una serie de herramientas específicas para programar con Python.</a:t>
            </a:r>
            <a:endParaRPr>
              <a:latin typeface="Archivo Narrow"/>
              <a:ea typeface="Archivo Narrow"/>
              <a:cs typeface="Archivo Narrow"/>
              <a:sym typeface="Archivo Narrow"/>
            </a:endParaRPr>
          </a:p>
          <a:p>
            <a:pPr indent="0" lvl="0" marL="0" rtl="0" algn="l">
              <a:lnSpc>
                <a:spcPct val="12000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Archivo Narrow"/>
              <a:ea typeface="Archivo Narrow"/>
              <a:cs typeface="Archivo Narrow"/>
              <a:sym typeface="Archivo Narrow"/>
            </a:endParaRPr>
          </a:p>
        </p:txBody>
      </p:sp>
      <p:pic>
        <p:nvPicPr>
          <p:cNvPr id="180" name="Google Shape;180;g220776cbd67_0_1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9125" y="1672175"/>
            <a:ext cx="3378857" cy="130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g220776cbd67_0_1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9125" y="3037125"/>
            <a:ext cx="3378851" cy="1220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g220776cbd67_0_15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6162" y="708050"/>
            <a:ext cx="538801" cy="538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